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64" r:id="rId3"/>
    <p:sldId id="387" r:id="rId4"/>
    <p:sldId id="275" r:id="rId5"/>
    <p:sldId id="346" r:id="rId6"/>
    <p:sldId id="276" r:id="rId7"/>
    <p:sldId id="277" r:id="rId8"/>
    <p:sldId id="343" r:id="rId9"/>
    <p:sldId id="344" r:id="rId10"/>
    <p:sldId id="345" r:id="rId11"/>
    <p:sldId id="347" r:id="rId12"/>
    <p:sldId id="274" r:id="rId13"/>
    <p:sldId id="389" r:id="rId14"/>
    <p:sldId id="390" r:id="rId15"/>
    <p:sldId id="271" r:id="rId16"/>
    <p:sldId id="258" r:id="rId17"/>
    <p:sldId id="269" r:id="rId18"/>
    <p:sldId id="348" r:id="rId19"/>
    <p:sldId id="27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50" r:id="rId34"/>
    <p:sldId id="329" r:id="rId35"/>
    <p:sldId id="349" r:id="rId36"/>
    <p:sldId id="331" r:id="rId37"/>
    <p:sldId id="332" r:id="rId38"/>
    <p:sldId id="333" r:id="rId39"/>
    <p:sldId id="337" r:id="rId40"/>
    <p:sldId id="338" r:id="rId41"/>
    <p:sldId id="339" r:id="rId42"/>
    <p:sldId id="340" r:id="rId43"/>
    <p:sldId id="341" r:id="rId44"/>
    <p:sldId id="342" r:id="rId45"/>
    <p:sldId id="324" r:id="rId46"/>
    <p:sldId id="325" r:id="rId47"/>
    <p:sldId id="326" r:id="rId48"/>
    <p:sldId id="327" r:id="rId49"/>
    <p:sldId id="328" r:id="rId50"/>
    <p:sldId id="334" r:id="rId51"/>
    <p:sldId id="335" r:id="rId52"/>
    <p:sldId id="352" r:id="rId53"/>
    <p:sldId id="336" r:id="rId54"/>
    <p:sldId id="356" r:id="rId55"/>
    <p:sldId id="358" r:id="rId56"/>
    <p:sldId id="357" r:id="rId57"/>
    <p:sldId id="353" r:id="rId58"/>
    <p:sldId id="359" r:id="rId59"/>
    <p:sldId id="259" r:id="rId60"/>
    <p:sldId id="360" r:id="rId61"/>
    <p:sldId id="361" r:id="rId62"/>
    <p:sldId id="362" r:id="rId63"/>
    <p:sldId id="261" r:id="rId64"/>
    <p:sldId id="364" r:id="rId65"/>
    <p:sldId id="365" r:id="rId66"/>
    <p:sldId id="363" r:id="rId67"/>
    <p:sldId id="368" r:id="rId68"/>
    <p:sldId id="265" r:id="rId69"/>
    <p:sldId id="378" r:id="rId70"/>
    <p:sldId id="369" r:id="rId71"/>
    <p:sldId id="260" r:id="rId72"/>
    <p:sldId id="379" r:id="rId73"/>
    <p:sldId id="380" r:id="rId74"/>
    <p:sldId id="381" r:id="rId75"/>
    <p:sldId id="382" r:id="rId76"/>
    <p:sldId id="383" r:id="rId77"/>
    <p:sldId id="371" r:id="rId78"/>
    <p:sldId id="263" r:id="rId79"/>
    <p:sldId id="372" r:id="rId80"/>
    <p:sldId id="384" r:id="rId81"/>
    <p:sldId id="268" r:id="rId82"/>
    <p:sldId id="373" r:id="rId83"/>
    <p:sldId id="273" r:id="rId84"/>
    <p:sldId id="388" r:id="rId85"/>
    <p:sldId id="374" r:id="rId86"/>
    <p:sldId id="385" r:id="rId87"/>
    <p:sldId id="375" r:id="rId88"/>
    <p:sldId id="377" r:id="rId89"/>
    <p:sldId id="376" r:id="rId90"/>
    <p:sldId id="386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381"/>
    <a:srgbClr val="1487C4"/>
    <a:srgbClr val="F28AF0"/>
    <a:srgbClr val="E03D19"/>
    <a:srgbClr val="D045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55" autoAdjust="0"/>
    <p:restoredTop sz="93913"/>
  </p:normalViewPr>
  <p:slideViewPr>
    <p:cSldViewPr snapToGrid="0" snapToObjects="1">
      <p:cViewPr varScale="1">
        <p:scale>
          <a:sx n="94" d="100"/>
          <a:sy n="94" d="100"/>
        </p:scale>
        <p:origin x="1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4F73B-F303-9F46-B88C-A1E960131B94}" type="datetimeFigureOut">
              <a:rPr lang="en-US" smtClean="0"/>
              <a:t>17-Jan-20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D30DE-F5F7-AD48-8B8A-3B94A727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2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3F90-FC9F-A043-AAB8-7D85A9257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5A290-D173-E64C-BF8E-95863C278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D7A94-CC4B-B743-A60F-399B2DB93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EED59-7019-9341-AC23-DC3A74D605BD}" type="datetime1">
              <a:rPr lang="en-US" smtClean="0"/>
              <a:t>17-Jan-20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95761-4E7F-4147-9F32-7D26CB44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B3ED8-E20D-B648-AE0E-E558A7BC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88AB-0527-4A42-8073-EF4D1CFA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94E57-18A7-894C-ACD5-7B6EB7357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64856-86BB-034B-B054-64D07530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C91B-6D53-DD40-AEBE-6A5719465D4D}" type="datetime1">
              <a:rPr lang="en-US" smtClean="0"/>
              <a:t>17-Jan-20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557C0-2711-0046-A960-5F0AF170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B4B0E-3162-134A-AD2A-20F85EE5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3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10468-70ED-6D4B-8F1D-07A36E717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F0D99-8C37-DE49-9B08-7F8945E44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340D4-BB31-2C48-809D-9B6B07A3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26AB-4AF3-8741-8739-D810CF1C15D1}" type="datetime1">
              <a:rPr lang="en-US" smtClean="0"/>
              <a:t>17-Jan-20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58B7E-B178-814E-BF48-1DC457338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02DB4-EF2F-9C43-A11F-E1CC02E4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83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029F-D91E-F74E-808E-DD38CAD5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10378-D534-1240-A4E5-DF244026C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7D1B-C8A1-EA4C-90C5-A55C1F7C6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46E97-24B0-DA4E-9F6A-CA245227D7AE}" type="datetime1">
              <a:rPr lang="en-US" smtClean="0"/>
              <a:t>17-Jan-20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FAF79-F0F3-B84C-BC9F-1CD178BB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2885F-075D-5B41-A3A6-F7C9674B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2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461F-8D01-0047-8E63-48064638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4734D-BBBA-0346-B414-5E20BEFE7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F342-174E-4749-B077-A0D88064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ACB2-2299-5D4C-835B-C81AFF04D2F6}" type="datetime1">
              <a:rPr lang="en-US" smtClean="0"/>
              <a:t>17-Jan-20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6140D-DFF0-0D4F-ADD6-5F1096AEC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6E093-E931-924B-BE6C-01D1A635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3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4B9D-A34B-3443-94CB-E4441F4A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01839-75C4-5944-AA91-A7D4EFEB1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833E0-D61C-BD4F-A41A-8AAE6206A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820D4-6D59-A549-9595-E4338B5C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273A2-16EB-D548-8F2E-BDEDCAF2307E}" type="datetime1">
              <a:rPr lang="en-US" smtClean="0"/>
              <a:t>17-Jan-20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0CD77-27B2-2641-8E1C-20C96E7F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DBE79-7220-844B-A60E-5A3E32ED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BEB0-D9CA-A241-AD22-019D42C9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ACB54-3AFB-D34C-A633-8146FCACD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24AD1-D030-4F4A-A11A-815F8A6B1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8A4FBA-1087-134F-BF7D-83B144071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B2E99-9C1E-0749-8DFB-E51195EFE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7A11A-713F-B740-8301-A572897C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6B58-508D-ED4E-ACC6-1BB3DBE2AF99}" type="datetime1">
              <a:rPr lang="en-US" smtClean="0"/>
              <a:t>17-Jan-20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3F851-EBD3-BD42-8C9F-6D62224C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4DF220-8633-FF48-A40C-59DE6F07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F0BC-B7A1-D84E-9E9E-D0FEE9BE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E14D4-1136-D047-9235-4980C4DD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F958-06FF-A040-9D4B-E4BBEF542B89}" type="datetime1">
              <a:rPr lang="en-US" smtClean="0"/>
              <a:t>17-Jan-20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4D517-088A-314D-AFA6-5D1F1031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2AB78-20A4-DF4A-85B4-061CBB2A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62C3-363C-184D-8EB8-C7256697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D261-D7C2-E44B-8192-4551D3825B6F}" type="datetime1">
              <a:rPr lang="en-US" smtClean="0"/>
              <a:t>17-Jan-20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72C1B-1A60-0843-90D4-6629A83C9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4AD4-ABF9-FD49-A8C9-BD6ADB3A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8467-60DA-5847-81CF-767A62E0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7C34-9D86-6D48-83BC-8EDA2BC0B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AC835-89C8-AE41-B0FC-E45ABEE9E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3D26E-9C30-3842-A599-CAABD415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A522-9463-384E-A20D-8AE00D15D393}" type="datetime1">
              <a:rPr lang="en-US" smtClean="0"/>
              <a:t>17-Jan-20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6E3DC-FB47-284A-933D-EBC8F5721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BF267-41D6-9D41-A06A-84EDD339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2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F5F3-9073-6646-8169-AECE558BB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CFD834-F395-224E-87E0-6C52A47BA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CC976-4D38-5C4A-946D-E134FB339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A15EC-316F-E64C-B1E9-8F2D09432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94B5-97C8-E24A-B0F8-BDE17D34EB63}" type="datetime1">
              <a:rPr lang="en-US" smtClean="0"/>
              <a:t>17-Jan-20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3E5D1-7250-D348-89A1-EE152805A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9FE67-21E7-D841-8AD8-9DF3A48A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2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3A3C2-2B1D-744E-A908-C6FCFBC8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5CEE0-7BDA-2740-86AA-7B5436979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FAB6F-F209-0D4A-8F8F-BEDE467E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C81FB-7649-0542-B36D-D063528F07DB}" type="datetime1">
              <a:rPr lang="en-US" smtClean="0"/>
              <a:t>17-Jan-20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8F384-79DD-1648-929A-6E801DA2D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1B5CB-0C2B-494D-828E-0B121E74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888CE-920F-C44B-BE57-1BC6612C4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2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1.png"/><Relationship Id="rId2" Type="http://schemas.openxmlformats.org/officeDocument/2006/relationships/image" Target="../media/image34.png"/><Relationship Id="rId16" Type="http://schemas.openxmlformats.org/officeDocument/2006/relationships/hyperlink" Target="https://facebook.github.io/react-native/showc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serv.org/th/%E0%B8%94%E0%B8%B2%E0%B8%A7%E0%B8%99%E0%B9%8C%E0%B9%82%E0%B8%AB%E0%B8%A5%E0%B8%94/" TargetMode="External"/><Relationship Id="rId7" Type="http://schemas.openxmlformats.org/officeDocument/2006/relationships/hyperlink" Target="https://facebook.github.io/react-native/docs/getting-starte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dejs.org/en/" TargetMode="External"/><Relationship Id="rId5" Type="http://schemas.openxmlformats.org/officeDocument/2006/relationships/hyperlink" Target="https://developer.android.com/studio" TargetMode="External"/><Relationship Id="rId4" Type="http://schemas.openxmlformats.org/officeDocument/2006/relationships/hyperlink" Target="https://www.oracle.com/technetwork/java/javase/downloads/jdk8-downloads-2133151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ajbee.me/2019/04/17/mobile-app-react-native-2-component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facebook.github.io/react-native/docs/button" TargetMode="External"/><Relationship Id="rId3" Type="http://schemas.openxmlformats.org/officeDocument/2006/relationships/hyperlink" Target="https://facebook.github.io/react-native/docs/view" TargetMode="External"/><Relationship Id="rId7" Type="http://schemas.openxmlformats.org/officeDocument/2006/relationships/hyperlink" Target="https://facebook.github.io/react-native/docs/handling-text-inpu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cebook.github.io/react-native/docs/props" TargetMode="External"/><Relationship Id="rId11" Type="http://schemas.openxmlformats.org/officeDocument/2006/relationships/hyperlink" Target="https://facebook.github.io/react-native/docs/touchablehighlight" TargetMode="External"/><Relationship Id="rId5" Type="http://schemas.openxmlformats.org/officeDocument/2006/relationships/hyperlink" Target="https://facebook.github.io/react-native/docs/using-a-scrollview" TargetMode="External"/><Relationship Id="rId10" Type="http://schemas.openxmlformats.org/officeDocument/2006/relationships/hyperlink" Target="https://facebook.github.io/react-native/docs/touchableopacity" TargetMode="External"/><Relationship Id="rId4" Type="http://schemas.openxmlformats.org/officeDocument/2006/relationships/hyperlink" Target="https://facebook.github.io/react-native/docs/text" TargetMode="External"/><Relationship Id="rId9" Type="http://schemas.openxmlformats.org/officeDocument/2006/relationships/hyperlink" Target="https://facebook.github.io/react-native/docs/using-a-listview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KebabC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2.com/?CamelCase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KebabC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2.com/?CamelCa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7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A54CF-C127-0D4A-9015-B16EAF60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73" y="545990"/>
            <a:ext cx="4234543" cy="42345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4875732"/>
            <a:ext cx="121920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Native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6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D3C219-161F-0A41-B34B-B73B8202DFC6}"/>
              </a:ext>
            </a:extLst>
          </p:cNvPr>
          <p:cNvSpPr/>
          <p:nvPr/>
        </p:nvSpPr>
        <p:spPr>
          <a:xfrm>
            <a:off x="3101289" y="4774362"/>
            <a:ext cx="21463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Mobile developer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8659" y="6246524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4240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92D050"/>
          </a:solidFill>
          <a:ln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Web and backend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27CCC24-766B-DE4F-AD7C-E659D70D1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81" y="1431482"/>
            <a:ext cx="7305438" cy="50559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433E4B-C4EF-6343-AAFE-BBC39B1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43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92D050"/>
          </a:solidFill>
          <a:ln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Web and backend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5CF848C-C3AD-874E-B2DA-2361329C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14" y="1544857"/>
            <a:ext cx="5457516" cy="376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B31378-A8F9-FD45-9DF5-3C1058147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0" y="1544857"/>
            <a:ext cx="5689259" cy="37682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FD4F2-F712-5F4E-8D97-A6E3B592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1487C4"/>
          </a:solidFill>
          <a:ln>
            <a:solidFill>
              <a:srgbClr val="1487C4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7BDF-5ED4-1047-B6B1-C6D6236AD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8"/>
            <a:ext cx="10515600" cy="106079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h-TH" sz="2000" b="1" dirty="0">
                <a:latin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</a:rPr>
              <a:t>React Native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เป็น </a:t>
            </a:r>
            <a:r>
              <a:rPr lang="en-US" sz="2000" dirty="0">
                <a:latin typeface="Courier New" panose="02070309020205020404" pitchFamily="49" charset="0"/>
              </a:rPr>
              <a:t>JavaScript Framework </a:t>
            </a:r>
            <a:r>
              <a:rPr lang="th-TH" sz="2000" dirty="0">
                <a:latin typeface="Courier New" panose="02070309020205020404" pitchFamily="49" charset="0"/>
              </a:rPr>
              <a:t>ตัวนึงที่พัฒนาโดย </a:t>
            </a:r>
            <a:r>
              <a:rPr lang="en-US" sz="2000" dirty="0">
                <a:latin typeface="Courier New" panose="02070309020205020404" pitchFamily="49" charset="0"/>
              </a:rPr>
              <a:t>Facebook </a:t>
            </a:r>
            <a:r>
              <a:rPr lang="th-TH" sz="2000" dirty="0">
                <a:latin typeface="Courier New" panose="02070309020205020404" pitchFamily="49" charset="0"/>
              </a:rPr>
              <a:t>เพื่อให้เราสามารถพัฒนา </a:t>
            </a:r>
            <a:r>
              <a:rPr lang="en-US" sz="2000" dirty="0">
                <a:latin typeface="Courier New" panose="02070309020205020404" pitchFamily="49" charset="0"/>
              </a:rPr>
              <a:t>Mobile Application </a:t>
            </a:r>
            <a:r>
              <a:rPr lang="th-TH" sz="2000" dirty="0">
                <a:latin typeface="Courier New" panose="02070309020205020404" pitchFamily="49" charset="0"/>
              </a:rPr>
              <a:t>แบบ </a:t>
            </a:r>
            <a:r>
              <a:rPr lang="en-US" sz="2000" dirty="0">
                <a:latin typeface="Courier New" panose="02070309020205020404" pitchFamily="49" charset="0"/>
              </a:rPr>
              <a:t>Cross platform </a:t>
            </a:r>
            <a:r>
              <a:rPr lang="th-TH" sz="2000" dirty="0">
                <a:latin typeface="Courier New" panose="02070309020205020404" pitchFamily="49" charset="0"/>
              </a:rPr>
              <a:t>ได้ ช่วยทำให้เราเขียนโค้ดเพียงครั้งเดียว ก็สามารถสร้าง </a:t>
            </a:r>
            <a:r>
              <a:rPr lang="en-US" sz="2000" dirty="0">
                <a:latin typeface="Courier New" panose="02070309020205020404" pitchFamily="49" charset="0"/>
              </a:rPr>
              <a:t>Application </a:t>
            </a:r>
            <a:r>
              <a:rPr lang="th-TH" sz="2000" dirty="0">
                <a:latin typeface="Courier New" panose="02070309020205020404" pitchFamily="49" charset="0"/>
              </a:rPr>
              <a:t>ทั้งของ </a:t>
            </a:r>
            <a:r>
              <a:rPr lang="en-US" sz="2000" dirty="0">
                <a:latin typeface="Courier New" panose="02070309020205020404" pitchFamily="49" charset="0"/>
              </a:rPr>
              <a:t>Android OS </a:t>
            </a:r>
            <a:r>
              <a:rPr lang="th-TH" sz="2000" dirty="0">
                <a:latin typeface="Courier New" panose="02070309020205020404" pitchFamily="49" charset="0"/>
              </a:rPr>
              <a:t>และ </a:t>
            </a:r>
            <a:r>
              <a:rPr lang="en-US" sz="2000" dirty="0">
                <a:latin typeface="Courier New" panose="02070309020205020404" pitchFamily="49" charset="0"/>
              </a:rPr>
              <a:t>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E2CDC-2FA8-CD4F-8977-CB99C2C7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56" y="3270982"/>
            <a:ext cx="2585883" cy="2585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85A5D-144A-0647-8E37-D59F0A99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07" y="2881700"/>
            <a:ext cx="4784993" cy="3364448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D7965B5F-4366-964A-9840-ABF494E95F1E}"/>
              </a:ext>
            </a:extLst>
          </p:cNvPr>
          <p:cNvSpPr/>
          <p:nvPr/>
        </p:nvSpPr>
        <p:spPr>
          <a:xfrm>
            <a:off x="4962181" y="3888953"/>
            <a:ext cx="1322025" cy="1355075"/>
          </a:xfrm>
          <a:prstGeom prst="notch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1077-38D6-6347-971F-BCB8AC7B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9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1487C4"/>
          </a:solidFill>
          <a:ln>
            <a:solidFill>
              <a:srgbClr val="1487C4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7BDF-5ED4-1047-B6B1-C6D6236AD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7"/>
            <a:ext cx="10515600" cy="2966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DOM (Document Object Model)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คือการจัดเอกสาร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lang="th-TH" sz="2000" dirty="0">
                <a:latin typeface="Courier New" panose="02070309020205020404" pitchFamily="49" charset="0"/>
              </a:rPr>
              <a:t>ให้อยู่ในรูปแบบของ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DOM Tree </a:t>
            </a:r>
            <a:r>
              <a:rPr lang="th-TH" sz="2000" dirty="0">
                <a:latin typeface="Courier New" panose="02070309020205020404" pitchFamily="49" charset="0"/>
              </a:rPr>
              <a:t>โดยนิยาม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objects </a:t>
            </a:r>
            <a:r>
              <a:rPr lang="th-TH" sz="2000" dirty="0">
                <a:latin typeface="Courier New" panose="02070309020205020404" pitchFamily="49" charset="0"/>
              </a:rPr>
              <a:t>และ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properties </a:t>
            </a:r>
            <a:r>
              <a:rPr lang="th-TH" sz="2000" dirty="0">
                <a:latin typeface="Courier New" panose="02070309020205020404" pitchFamily="49" charset="0"/>
              </a:rPr>
              <a:t>เพื่อให้โปรแกรมหรือสคริปต์ สามารถปรับเปลี่ยนโครงสร้าง, ข้อมูล และ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styles </a:t>
            </a:r>
            <a:r>
              <a:rPr lang="th-TH" sz="2000" dirty="0">
                <a:latin typeface="Courier New" panose="02070309020205020404" pitchFamily="49" charset="0"/>
              </a:rPr>
              <a:t>ของ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HTML DOM </a:t>
            </a:r>
            <a:r>
              <a:rPr lang="th-TH" sz="2000" dirty="0">
                <a:latin typeface="Courier New" panose="02070309020205020404" pitchFamily="49" charset="0"/>
              </a:rPr>
              <a:t>ผ่าน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methods </a:t>
            </a:r>
            <a:r>
              <a:rPr lang="th-TH" sz="2000" dirty="0">
                <a:latin typeface="Courier New" panose="02070309020205020404" pitchFamily="49" charset="0"/>
              </a:rPr>
              <a:t>ได้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DOM </a:t>
            </a:r>
            <a:r>
              <a:rPr lang="th-TH" sz="2000" b="1" dirty="0">
                <a:latin typeface="Courier New" panose="02070309020205020404" pitchFamily="49" charset="0"/>
              </a:rPr>
              <a:t>แบ่งออกเป็น 3 ส่วน</a:t>
            </a:r>
            <a:endParaRPr lang="th-TH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Core DOM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– </a:t>
            </a:r>
            <a:r>
              <a:rPr lang="th-TH" sz="2000" dirty="0">
                <a:latin typeface="Courier New" panose="02070309020205020404" pitchFamily="49" charset="0"/>
              </a:rPr>
              <a:t>การจัดรูปแบบ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DOM Tree </a:t>
            </a:r>
            <a:r>
              <a:rPr lang="th-TH" sz="2000" dirty="0">
                <a:latin typeface="Courier New" panose="02070309020205020404" pitchFamily="49" charset="0"/>
              </a:rPr>
              <a:t>สำหรับ</a:t>
            </a:r>
            <a:r>
              <a:rPr lang="th-TH" sz="2000" dirty="0" err="1">
                <a:latin typeface="Courier New" panose="02070309020205020404" pitchFamily="49" charset="0"/>
              </a:rPr>
              <a:t>ทุกๆ</a:t>
            </a:r>
            <a:r>
              <a:rPr lang="th-TH" sz="2000" dirty="0">
                <a:latin typeface="Courier New" panose="02070309020205020404" pitchFamily="49" charset="0"/>
              </a:rPr>
              <a:t> เอกสาร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XML DOM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– </a:t>
            </a:r>
            <a:r>
              <a:rPr lang="th-TH" sz="2000" dirty="0">
                <a:latin typeface="Courier New" panose="02070309020205020404" pitchFamily="49" charset="0"/>
              </a:rPr>
              <a:t>การจัดรูปแบบ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DOM Tree </a:t>
            </a:r>
            <a:r>
              <a:rPr lang="th-TH" sz="2000" dirty="0">
                <a:latin typeface="Courier New" panose="02070309020205020404" pitchFamily="49" charset="0"/>
              </a:rPr>
              <a:t>สำหรับเอกสาร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HTML DOM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– </a:t>
            </a:r>
            <a:r>
              <a:rPr lang="th-TH" sz="2000" dirty="0">
                <a:latin typeface="Courier New" panose="02070309020205020404" pitchFamily="49" charset="0"/>
              </a:rPr>
              <a:t>การจัดรูปแบบ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DOM Tree </a:t>
            </a:r>
            <a:r>
              <a:rPr lang="th-TH" sz="2000" dirty="0">
                <a:latin typeface="Courier New" panose="02070309020205020404" pitchFamily="49" charset="0"/>
              </a:rPr>
              <a:t>สำหรับเอกสาร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1077-38D6-6347-971F-BCB8AC7B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3A368-F653-AA4C-A85D-FC1099F84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5" b="17316"/>
          <a:stretch/>
        </p:blipFill>
        <p:spPr>
          <a:xfrm>
            <a:off x="2806270" y="3880995"/>
            <a:ext cx="7175930" cy="2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6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1487C4"/>
          </a:solidFill>
          <a:ln>
            <a:solidFill>
              <a:srgbClr val="1487C4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1077-38D6-6347-971F-BCB8AC7B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CCD4F2-1971-3A46-A831-25A2EC393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21" y="2819354"/>
            <a:ext cx="6303361" cy="3536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CC1B80-DC34-FB43-8B71-3AA31D5420E7}"/>
              </a:ext>
            </a:extLst>
          </p:cNvPr>
          <p:cNvSpPr/>
          <p:nvPr/>
        </p:nvSpPr>
        <p:spPr>
          <a:xfrm>
            <a:off x="8975834" y="5857593"/>
            <a:ext cx="420413" cy="267264"/>
          </a:xfrm>
          <a:prstGeom prst="rect">
            <a:avLst/>
          </a:prstGeom>
          <a:solidFill>
            <a:srgbClr val="093381"/>
          </a:solidFill>
          <a:ln>
            <a:solidFill>
              <a:srgbClr val="093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7A4827-9737-914B-ADB3-185032E76AC4}"/>
              </a:ext>
            </a:extLst>
          </p:cNvPr>
          <p:cNvSpPr/>
          <p:nvPr/>
        </p:nvSpPr>
        <p:spPr>
          <a:xfrm>
            <a:off x="936435" y="1204058"/>
            <a:ext cx="101835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 DOM</a:t>
            </a:r>
            <a:r>
              <a:rPr lang="th-TH" sz="2000" b="1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ในส่วนของการ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render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ที่ฝั่ง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นั้น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จะไม่ทำอะไรกับ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โดยตรง แต่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จะสร้างสิ่งที่เรียกว่า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 DOM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ขึ้นมา แล้วดูว่า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ที่มีอยู่เดิมกับ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ที่กำลังจะเปลี่ยนไปนั้นแตกต่างกันอย่างไร เมื่อหาความแตกต่างได้แล้ว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จึงค่อยไปแก้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 </a:t>
            </a:r>
            <a:r>
              <a:rPr lang="th-TH" sz="2000" dirty="0" err="1">
                <a:solidFill>
                  <a:srgbClr val="444444"/>
                </a:solidFill>
                <a:latin typeface="Courier New" panose="02070309020205020404" pitchFamily="49" charset="0"/>
              </a:rPr>
              <a:t>จริงๆ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 ซึ่งขั้นตอนที่ว่านี้อยู่ใน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ทั้งหมดครับ เรียกได้ว่าการใช้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ทำ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 Manipulation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นั้น เร็วกว่าการใช้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 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แบบเพ</a:t>
            </a:r>
            <a:r>
              <a:rPr lang="th-TH" sz="2000" dirty="0" err="1">
                <a:solidFill>
                  <a:srgbClr val="444444"/>
                </a:solidFill>
                <a:latin typeface="Courier New" panose="02070309020205020404" pitchFamily="49" charset="0"/>
              </a:rPr>
              <a:t>ียวๆ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 </a:t>
            </a:r>
            <a:r>
              <a:rPr lang="th-TH" sz="2000" dirty="0" err="1">
                <a:solidFill>
                  <a:srgbClr val="444444"/>
                </a:solidFill>
                <a:latin typeface="Courier New" panose="02070309020205020404" pitchFamily="49" charset="0"/>
              </a:rPr>
              <a:t>ซะ</a:t>
            </a:r>
            <a:r>
              <a:rPr lang="th-TH" sz="2000" dirty="0">
                <a:solidFill>
                  <a:srgbClr val="444444"/>
                </a:solidFill>
                <a:latin typeface="Courier New" panose="02070309020205020404" pitchFamily="49" charset="0"/>
              </a:rPr>
              <a:t>อีก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9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7BDF-5ED4-1047-B6B1-C6D6236AD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046"/>
            <a:ext cx="10515600" cy="3231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React Native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หากเราต้องเริ่มต้น</a:t>
            </a:r>
            <a:r>
              <a:rPr lang="th-TH" sz="2000" dirty="0">
                <a:latin typeface="Courier New" panose="02070309020205020404" pitchFamily="49" charset="0"/>
              </a:rPr>
              <a:t>การพัฒนา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จำเป็นต้อง</a:t>
            </a:r>
            <a:r>
              <a:rPr lang="th-TH" sz="2000" dirty="0">
                <a:latin typeface="Courier New" panose="02070309020205020404" pitchFamily="49" charset="0"/>
              </a:rPr>
              <a:t>ความพื้นฐานดังนี้</a:t>
            </a:r>
          </a:p>
          <a:p>
            <a:pPr marL="457200" indent="-457200">
              <a:buAutoNum type="arabicPeriod"/>
            </a:pPr>
            <a:r>
              <a:rPr lang="th-TH" sz="2000" dirty="0">
                <a:latin typeface="Courier New" panose="02070309020205020404" pitchFamily="49" charset="0"/>
              </a:rPr>
              <a:t>พื้นการพัฒนา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Android </a:t>
            </a:r>
            <a:r>
              <a:rPr lang="th-TH" sz="2000" dirty="0">
                <a:latin typeface="Courier New" panose="02070309020205020404" pitchFamily="49" charset="0"/>
              </a:rPr>
              <a:t>และ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IOS </a:t>
            </a:r>
            <a:r>
              <a:rPr lang="th-TH" sz="2000" dirty="0">
                <a:latin typeface="Courier New" panose="02070309020205020404" pitchFamily="49" charset="0"/>
              </a:rPr>
              <a:t>บ้าง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CSS , HTML</a:t>
            </a:r>
            <a:endParaRPr lang="th-TH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JavaScript — JSX , ES6</a:t>
            </a:r>
            <a:endParaRPr lang="th-TH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endParaRPr lang="th-TH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Objective C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B4DD2E-399A-514A-BAE5-ED8F38688AD8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Introduction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83E7A6-EC31-B340-A5A1-26A5BC6B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9F8F8-0E34-E045-8EFA-1EFCDEFA3F53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0B35B12-F061-6742-9ED3-457FEB037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34" y="1950852"/>
            <a:ext cx="2841726" cy="1420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F8C2B7-88BE-2743-975C-2D024DE9E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550" y="1521551"/>
            <a:ext cx="2000250" cy="2000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C16FE7-1B2D-264C-8B96-BD1F57F25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808" y="4346040"/>
            <a:ext cx="1784274" cy="178427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19D74BC-102B-9D45-848D-E5E866404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8200" y="4447758"/>
            <a:ext cx="1806805" cy="1806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FF68CB-FBD9-1246-B388-8D2FE4941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496" y="4730207"/>
            <a:ext cx="2165120" cy="10159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C05A6E-897B-F543-9770-05659AF0C8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920" y="4410311"/>
            <a:ext cx="1784274" cy="17842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6566A8-57FA-3842-979C-7AC626B2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22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9764FF-C6EE-9148-82DC-D1BF99A05044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Introduction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07C58-7718-294D-888D-A0C9C66E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8C8A01-B2D7-9743-8FF4-32B47CEB8F53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A3862C-8369-954E-A064-36EDC92AD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8"/>
            <a:ext cx="10515600" cy="106079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h-T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React Native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สามารถเขียนได้ทั้งบน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Windows </a:t>
            </a:r>
            <a:r>
              <a:rPr lang="th-TH" sz="2000" dirty="0">
                <a:latin typeface="Courier New" panose="02070309020205020404" pitchFamily="49" charset="0"/>
              </a:rPr>
              <a:t>และ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Mac OS </a:t>
            </a:r>
            <a:r>
              <a:rPr lang="th-TH" sz="2000" dirty="0">
                <a:latin typeface="Courier New" panose="02070309020205020404" pitchFamily="49" charset="0"/>
              </a:rPr>
              <a:t>แต่การคอมไพล์โค้ด และการ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Simulate </a:t>
            </a:r>
            <a:r>
              <a:rPr lang="th-TH" sz="2000" dirty="0">
                <a:latin typeface="Courier New" panose="02070309020205020404" pitchFamily="49" charset="0"/>
              </a:rPr>
              <a:t>ของ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IOS </a:t>
            </a:r>
            <a:r>
              <a:rPr lang="th-TH" sz="2000" dirty="0">
                <a:latin typeface="Courier New" panose="02070309020205020404" pitchFamily="49" charset="0"/>
              </a:rPr>
              <a:t>จะต้องใช้โปรแกรม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ซึ่งทำงานบน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Mac OS </a:t>
            </a:r>
            <a:r>
              <a:rPr lang="th-TH" sz="2000" dirty="0">
                <a:latin typeface="Courier New" panose="02070309020205020404" pitchFamily="49" charset="0"/>
              </a:rPr>
              <a:t>เท่านั้น ส่วนการคอมไพล์โค้ด และการ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Simulate </a:t>
            </a:r>
            <a:r>
              <a:rPr lang="th-TH" sz="2000" dirty="0">
                <a:latin typeface="Courier New" panose="02070309020205020404" pitchFamily="49" charset="0"/>
              </a:rPr>
              <a:t>ของ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Android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ต้องใช้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Android Studio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ซึ่งสามารถใช้งานได้ทั้ง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ระบบปฏิบัติการอยู่แล้ว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9C0B3-7DA0-9141-9328-39FCDF9B7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105" y="2594811"/>
            <a:ext cx="1847248" cy="1847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BE9CF-DF80-4940-8859-505E3A30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050" y="2495575"/>
            <a:ext cx="3318845" cy="18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416410-4205-6244-9E69-0A5B36792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6" y="4696898"/>
            <a:ext cx="1847248" cy="923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B13F36-ADA6-0A41-8E92-D6FDD10FF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963" y="4442059"/>
            <a:ext cx="1263936" cy="1263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BDD26E-6AEB-6D47-89C9-245602165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447" y="4696898"/>
            <a:ext cx="1847248" cy="9236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D8801-041B-2E45-B4FA-87AC2AB9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3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1B0303-46B4-9B45-AC20-F904BE2E1064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Introduction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2CA51-93F7-E848-9DC9-CC1BC2C8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56E9BA-66E6-6044-AA8B-746800FD6070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534710-1069-454E-AA9C-D3791CC51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7"/>
            <a:ext cx="10515600" cy="45597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latin typeface="Courier New" panose="02070309020205020404" pitchFamily="49" charset="0"/>
              </a:rPr>
              <a:t>React Native </a:t>
            </a:r>
            <a:r>
              <a:rPr lang="th-TH" sz="2000" b="1" dirty="0">
                <a:latin typeface="Courier New" panose="02070309020205020404" pitchFamily="49" charset="0"/>
              </a:rPr>
              <a:t>มีข้อดีดังต่อไปนี้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latin typeface="Courier New" panose="02070309020205020404" pitchFamily="49" charset="0"/>
              </a:rPr>
              <a:t>เหมาะสำหรับคนที่เคยทำเว็บมาก่อน </a:t>
            </a:r>
            <a:r>
              <a:rPr lang="en-US" sz="2000" dirty="0">
                <a:latin typeface="Courier New" panose="02070309020205020404" pitchFamily="49" charset="0"/>
              </a:rPr>
              <a:t>(</a:t>
            </a:r>
            <a:r>
              <a:rPr lang="th-TH" sz="2000" dirty="0">
                <a:latin typeface="Courier New" panose="02070309020205020404" pitchFamily="49" charset="0"/>
              </a:rPr>
              <a:t>ต้องมีพื้นฐาน </a:t>
            </a:r>
            <a:r>
              <a:rPr lang="en-US" sz="2000" dirty="0">
                <a:latin typeface="Courier New" panose="02070309020205020404" pitchFamily="49" charset="0"/>
              </a:rPr>
              <a:t>ES6, JSX, CSS)</a:t>
            </a:r>
            <a:endParaRPr lang="th-TH" sz="2000" dirty="0"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latin typeface="Courier New" panose="02070309020205020404" pitchFamily="49" charset="0"/>
              </a:rPr>
              <a:t>มี </a:t>
            </a:r>
            <a:r>
              <a:rPr lang="en-US" sz="2000" dirty="0">
                <a:latin typeface="Courier New" panose="02070309020205020404" pitchFamily="49" charset="0"/>
              </a:rPr>
              <a:t>Native API </a:t>
            </a:r>
            <a:r>
              <a:rPr lang="th-TH" sz="2000" dirty="0">
                <a:latin typeface="Courier New" panose="02070309020205020404" pitchFamily="49" charset="0"/>
              </a:rPr>
              <a:t>และ </a:t>
            </a:r>
            <a:r>
              <a:rPr lang="en-US" sz="2000" dirty="0">
                <a:latin typeface="Courier New" panose="02070309020205020404" pitchFamily="49" charset="0"/>
              </a:rPr>
              <a:t>Native UI </a:t>
            </a:r>
            <a:r>
              <a:rPr lang="th-TH" sz="2000" dirty="0">
                <a:latin typeface="Courier New" panose="02070309020205020404" pitchFamily="49" charset="0"/>
              </a:rPr>
              <a:t>ให้ใช้งาน </a:t>
            </a:r>
            <a:r>
              <a:rPr lang="en-US" sz="2000" dirty="0">
                <a:latin typeface="Courier New" panose="02070309020205020404" pitchFamily="49" charset="0"/>
              </a:rPr>
              <a:t>(</a:t>
            </a:r>
            <a:r>
              <a:rPr lang="th-TH" sz="2000" dirty="0">
                <a:latin typeface="Courier New" panose="02070309020205020404" pitchFamily="49" charset="0"/>
              </a:rPr>
              <a:t>แต่ถ้าไม่มีให้ใช้งานก็สามารถสร้างขึ้นมาเองได้</a:t>
            </a:r>
            <a:r>
              <a:rPr lang="en-US" sz="2000" dirty="0">
                <a:latin typeface="Courier New" panose="020703090202050204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latin typeface="Courier New" panose="02070309020205020404" pitchFamily="49" charset="0"/>
              </a:rPr>
              <a:t>การตกแต่ง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UI </a:t>
            </a:r>
            <a:r>
              <a:rPr lang="th-TH" sz="2000" dirty="0">
                <a:latin typeface="Courier New" panose="02070309020205020404" pitchFamily="49" charset="0"/>
              </a:rPr>
              <a:t>ใช้คำสั่งที่คล้ายคลึงกับ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CSS </a:t>
            </a:r>
            <a:r>
              <a:rPr lang="th-TH" sz="2000" dirty="0">
                <a:latin typeface="Courier New" panose="02070309020205020404" pitchFamily="49" charset="0"/>
              </a:rPr>
              <a:t>มาก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latin typeface="Courier New" panose="02070309020205020404" pitchFamily="49" charset="0"/>
              </a:rPr>
              <a:t>มี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th-TH" sz="2000" dirty="0">
                <a:latin typeface="Courier New" panose="02070309020205020404" pitchFamily="49" charset="0"/>
              </a:rPr>
              <a:t>มากมาย รองรับการใช้งานที่หลากหลายรูปแบบ</a:t>
            </a:r>
            <a:endParaRPr lang="en-US" sz="2000" dirty="0"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latin typeface="Courier New" panose="02070309020205020404" pitchFamily="49" charset="0"/>
              </a:rPr>
              <a:t>มี </a:t>
            </a:r>
            <a:r>
              <a:rPr lang="en-US" sz="2000" dirty="0">
                <a:latin typeface="Courier New" panose="02070309020205020404" pitchFamily="49" charset="0"/>
              </a:rPr>
              <a:t>community</a:t>
            </a:r>
            <a:r>
              <a:rPr lang="th-TH" sz="2000" dirty="0">
                <a:latin typeface="Courier New" panose="02070309020205020404" pitchFamily="49" charset="0"/>
              </a:rPr>
              <a:t> ที่ใหญ่ทำให้ง่ายต่อการค้นหาข้อมูล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latin typeface="Courier New" panose="02070309020205020404" pitchFamily="49" charset="0"/>
              </a:rPr>
              <a:t>การเพิ่ม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th-TH" sz="2000" dirty="0">
                <a:latin typeface="Courier New" panose="02070309020205020404" pitchFamily="49" charset="0"/>
              </a:rPr>
              <a:t>ไปยัง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Project Android </a:t>
            </a:r>
            <a:r>
              <a:rPr lang="th-TH" sz="2000" dirty="0">
                <a:latin typeface="Courier New" panose="02070309020205020404" pitchFamily="49" charset="0"/>
              </a:rPr>
              <a:t>และ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IOS </a:t>
            </a:r>
            <a:r>
              <a:rPr lang="th-TH" sz="2000" dirty="0">
                <a:latin typeface="Courier New" panose="02070309020205020404" pitchFamily="49" charset="0"/>
              </a:rPr>
              <a:t>ใช้เพียงคำสั่ง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react-native link </a:t>
            </a:r>
            <a:r>
              <a:rPr lang="th-TH" sz="2000" dirty="0">
                <a:latin typeface="Courier New" panose="02070309020205020404" pitchFamily="49" charset="0"/>
              </a:rPr>
              <a:t>ก็จะเพิ่มเข้าไปใน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Project </a:t>
            </a:r>
            <a:r>
              <a:rPr lang="th-TH" sz="2000" dirty="0">
                <a:latin typeface="Courier New" panose="02070309020205020404" pitchFamily="49" charset="0"/>
              </a:rPr>
              <a:t>เราอัตโนมัติ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latin typeface="Courier New" panose="02070309020205020404" pitchFamily="49" charset="0"/>
              </a:rPr>
              <a:t>ประสิทธิภาพการทำงานเทียบเท่ากับการเขียนแบบ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Native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latin typeface="Courier New" panose="02070309020205020404" pitchFamily="49" charset="0"/>
              </a:rPr>
              <a:t>สามารถพัฒนา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 </a:t>
            </a:r>
            <a:r>
              <a:rPr lang="th-TH" sz="2000" dirty="0">
                <a:latin typeface="Courier New" panose="02070309020205020404" pitchFamily="49" charset="0"/>
              </a:rPr>
              <a:t>ได้อย่างรวดเร็วมากขึ้น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02C1A-DCAE-3A48-834A-AD3ADB94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1B0303-46B4-9B45-AC20-F904BE2E1064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Introduction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2CA51-93F7-E848-9DC9-CC1BC2C8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56E9BA-66E6-6044-AA8B-746800FD6070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534710-1069-454E-AA9C-D3791CC51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7"/>
            <a:ext cx="10515600" cy="36425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React Native </a:t>
            </a:r>
            <a:r>
              <a:rPr lang="th-TH" sz="2000" b="1" dirty="0">
                <a:latin typeface="Courier New" panose="02070309020205020404" pitchFamily="49" charset="0"/>
              </a:rPr>
              <a:t>มีข้อเสียดังต่อไปนี้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latin typeface="Courier New" panose="02070309020205020404" pitchFamily="49" charset="0"/>
              </a:rPr>
              <a:t>การที่เราเพิ่ม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th-TH" sz="2000" dirty="0">
                <a:latin typeface="Courier New" panose="02070309020205020404" pitchFamily="49" charset="0"/>
              </a:rPr>
              <a:t>เข้าไปมาก ๆ จะทำให้การ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Build </a:t>
            </a:r>
            <a:r>
              <a:rPr lang="th-TH" sz="2000" dirty="0">
                <a:latin typeface="Courier New" panose="02070309020205020404" pitchFamily="49" charset="0"/>
              </a:rPr>
              <a:t>ในส่วนของ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Android </a:t>
            </a:r>
            <a:r>
              <a:rPr lang="th-TH" sz="2000" dirty="0">
                <a:latin typeface="Courier New" panose="02070309020205020404" pitchFamily="49" charset="0"/>
              </a:rPr>
              <a:t>ช้ามาก เนื่องจากต้องไปคอมไพล์ในส่วนของ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th-TH" sz="2000" dirty="0">
                <a:latin typeface="Courier New" panose="02070309020205020404" pitchFamily="49" charset="0"/>
              </a:rPr>
              <a:t>ด้วย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th-TH" sz="2000" dirty="0">
                <a:latin typeface="Courier New" panose="02070309020205020404" pitchFamily="49" charset="0"/>
              </a:rPr>
              <a:t>หลาย ๆ ตัวยังใช้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Build Tools Version </a:t>
            </a:r>
            <a:r>
              <a:rPr lang="th-TH" sz="2000" dirty="0">
                <a:latin typeface="Courier New" panose="02070309020205020404" pitchFamily="49" charset="0"/>
              </a:rPr>
              <a:t>เก่า ๆ ทำให้ต้องตามแก้ไขเอง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Document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ไม่ละเอียดเท่าที่ควร ซึ่งการค้นหาข้อมูลส่วนมาจะมาจาก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Stack Overflow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021A7-15B4-AB4C-8610-AD022FB2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878D196-CAF4-AC49-846D-11BF20A4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42" y="2235312"/>
            <a:ext cx="1270000" cy="127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8F4A2C-8AF2-BA4A-82C2-613C8518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73" y="3626939"/>
            <a:ext cx="1270000" cy="127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0E26C6F-47B6-924E-B740-472F376F5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99" y="3680052"/>
            <a:ext cx="1054100" cy="1054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E5861B-441C-BF42-ABA1-25C105540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130" y="5056606"/>
            <a:ext cx="1270000" cy="127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E7A06C5-557A-964D-A05D-DBA32E7CB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0854" y="3630266"/>
            <a:ext cx="1270000" cy="127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8DF77B2-4385-DE4D-96C9-9D62A2CC1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5107" y="5023795"/>
            <a:ext cx="1270000" cy="127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5457141-E3B5-9C4E-BC03-231101479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1840" y="3574073"/>
            <a:ext cx="1270000" cy="127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15398F2-2B3F-5544-924B-E947A5298E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7804" y="2227968"/>
            <a:ext cx="1270000" cy="1270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1AF962-5ACD-3349-AF42-4A319A7809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122" y="2325236"/>
            <a:ext cx="1270000" cy="1270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4A4F4D8-A947-0245-942B-13D92A8809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9214" y="5276368"/>
            <a:ext cx="609600" cy="6096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422FC2A-F5E2-0947-A226-411596ECFF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6872" y="2227968"/>
            <a:ext cx="1270000" cy="127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1F7BE2D-7B2C-5D4A-A40C-EA46616CC7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1229" y="3630266"/>
            <a:ext cx="1270000" cy="1270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2376BC5-4077-2242-B892-6FBCE929B5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76899" y="5008657"/>
            <a:ext cx="1270000" cy="127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8EA8D65-C29E-DB43-A2BC-4BABF81B8B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1840" y="2227968"/>
            <a:ext cx="1270000" cy="1270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C4A09DD-1348-CC4B-9D2B-E3ECD85120D0}"/>
              </a:ext>
            </a:extLst>
          </p:cNvPr>
          <p:cNvSpPr/>
          <p:nvPr/>
        </p:nvSpPr>
        <p:spPr>
          <a:xfrm>
            <a:off x="9140654" y="5583982"/>
            <a:ext cx="1213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6"/>
              </a:rPr>
              <a:t>[See more]</a:t>
            </a:r>
            <a:endParaRPr lang="en-US" dirty="0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01F8FE8A-0989-FE4B-A72D-9E3B7750E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8"/>
            <a:ext cx="10515600" cy="46418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React Native</a:t>
            </a:r>
            <a:r>
              <a:rPr lang="th-TH" sz="2000" b="1" dirty="0">
                <a:latin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ถูกบริษัทชั้นนำของโลกนำไปพัฒนา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 </a:t>
            </a:r>
            <a:r>
              <a:rPr lang="th-TH" sz="2000" dirty="0">
                <a:latin typeface="Courier New" panose="02070309020205020404" pitchFamily="49" charset="0"/>
              </a:rPr>
              <a:t>ให้กับเหล่า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th-TH" sz="2000" dirty="0">
                <a:latin typeface="Courier New" panose="02070309020205020404" pitchFamily="49" charset="0"/>
              </a:rPr>
              <a:t>ของตนเองใช้งาน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E40AA8C-569D-9049-99D2-C56A2E24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1487C4"/>
          </a:solidFill>
          <a:ln>
            <a:solidFill>
              <a:srgbClr val="1487C4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Introduction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CC69384-F7F1-8943-8E50-967321ACDA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0F9E006-FCFD-7D42-9C6F-AD1527047ED3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71D01-41AF-AB43-9B60-F8FA4AE1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7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92D050"/>
          </a:solidFill>
          <a:ln>
            <a:solidFill>
              <a:srgbClr val="92D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Mobile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C21F5-974F-C546-B399-E39489DA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17EE4-1CC5-3149-A39E-07D608C7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7960"/>
            <a:ext cx="10391884" cy="51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31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E81ED18-4A2A-8146-8AA0-A4E4DB22CE06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 - Installation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62CFEA-E584-184B-9483-CDC32C72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719179-1FE5-4241-8CEE-CAF15CCA778B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E30032-705E-BB41-A4DE-3BAE812F71C1}"/>
              </a:ext>
            </a:extLst>
          </p:cNvPr>
          <p:cNvSpPr txBox="1">
            <a:spLocks/>
          </p:cNvSpPr>
          <p:nvPr/>
        </p:nvSpPr>
        <p:spPr>
          <a:xfrm>
            <a:off x="838200" y="1237477"/>
            <a:ext cx="10515600" cy="3642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th-T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โปรแกรมที่เกี่ยวข้องกับการอบรม</a:t>
            </a:r>
            <a:endParaRPr lang="th-TH" sz="2000" b="1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Click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ใช้ในการจัดการฐานข้อมูล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2. JDK 1.8 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Click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ใช้ในการ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Build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3. Android Studio 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Click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ใช้ในการ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Run Emulator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และ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Build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endParaRPr lang="th-TH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4. Node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Click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ใช้ในการพัฒนา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5. React Native 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Click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ใช้ในการพัฒนา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90764-168A-B149-8073-AF8BF955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2435A-E93D-4948-A6A2-2B2DE220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12" y="3743369"/>
            <a:ext cx="2238208" cy="854249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64DECC-ABC6-4CE2-B69B-D7077C21A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12" y="5026929"/>
            <a:ext cx="2136267" cy="1121540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01E405-B6E6-4001-A699-3C5021389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96" y="5067472"/>
            <a:ext cx="1801266" cy="1040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651E1-E9BD-4750-BD24-4D69FC1A6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770" y="3621262"/>
            <a:ext cx="1901692" cy="1098462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D3942FD-4AAC-474F-A1A4-A5FAAD633E0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841CEE-C8EF-BE47-8BB9-C1175D0C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1F38D9-CA60-6B4E-97E7-B89435BF6E45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5477AD5-7480-004F-BC54-FA0B595A9A33}"/>
              </a:ext>
            </a:extLst>
          </p:cNvPr>
          <p:cNvSpPr/>
          <p:nvPr/>
        </p:nvSpPr>
        <p:spPr>
          <a:xfrm>
            <a:off x="936434" y="1204058"/>
            <a:ext cx="108737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n w="0">
                  <a:noFill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ln w="0">
                  <a:noFill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dirty="0">
                <a:ln w="0">
                  <a:noFill/>
                </a:ln>
                <a:latin typeface="Courier New" panose="02070309020205020404" pitchFamily="49" charset="0"/>
              </a:rPr>
              <a:t>คือโปรแกรมที่รวบรวมเอา </a:t>
            </a:r>
            <a:r>
              <a:rPr lang="en-US" dirty="0">
                <a:ln w="0">
                  <a:noFill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Open Source Software </a:t>
            </a:r>
            <a:r>
              <a:rPr lang="th-TH" dirty="0">
                <a:ln w="0">
                  <a:noFill/>
                </a:ln>
                <a:latin typeface="Courier New" panose="02070309020205020404" pitchFamily="49" charset="0"/>
              </a:rPr>
              <a:t>หลายๆ อย่างมารวมกันโดยมี </a:t>
            </a:r>
            <a:r>
              <a:rPr lang="en-US" dirty="0">
                <a:ln w="0">
                  <a:noFill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th-TH" dirty="0">
                <a:ln w="0">
                  <a:noFill/>
                </a:ln>
                <a:latin typeface="Courier New" panose="02070309020205020404" pitchFamily="49" charset="0"/>
              </a:rPr>
              <a:t>หลักดังนี้</a:t>
            </a:r>
            <a:br>
              <a:rPr lang="th-TH" dirty="0">
                <a:ln w="0">
                  <a:noFill/>
                </a:ln>
                <a:latin typeface="Courier New" panose="02070309020205020404" pitchFamily="49" charset="0"/>
              </a:rPr>
            </a:br>
            <a:r>
              <a:rPr lang="th-TH" dirty="0">
                <a:ln w="0">
                  <a:noFill/>
                </a:ln>
                <a:latin typeface="Courier New" panose="02070309020205020404" pitchFamily="49" charset="0"/>
              </a:rPr>
              <a:t>	</a:t>
            </a:r>
            <a:r>
              <a:rPr lang="en-US" dirty="0">
                <a:ln w="0">
                  <a:noFill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- Apache</a:t>
            </a:r>
            <a:br>
              <a:rPr lang="en-US" dirty="0">
                <a:ln w="0">
                  <a:noFill/>
                </a:ln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n w="0">
                  <a:noFill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- PHP</a:t>
            </a:r>
            <a:br>
              <a:rPr lang="en-US" dirty="0">
                <a:ln w="0">
                  <a:noFill/>
                </a:ln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n w="0">
                  <a:noFill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- MySQL</a:t>
            </a:r>
            <a:br>
              <a:rPr lang="en-US" dirty="0">
                <a:ln w="0">
                  <a:noFill/>
                </a:ln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n w="0">
                  <a:noFill/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- phpMyAdmin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2FAC1-0A3C-AC4A-8D1B-2E883DDE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58490E-3FB5-469D-83F6-C1EE4F3ED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12" y="1549669"/>
            <a:ext cx="8497976" cy="4916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EB63D-10B8-4C54-8683-682F4CD54A84}"/>
              </a:ext>
            </a:extLst>
          </p:cNvPr>
          <p:cNvSpPr txBox="1"/>
          <p:nvPr/>
        </p:nvSpPr>
        <p:spPr>
          <a:xfrm>
            <a:off x="3467878" y="5597150"/>
            <a:ext cx="553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ขั้นตอนติดตั้งเหมือนโปรแกรมทั่วไปแตกต่างนิดหน่อยส่วน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Setting </a:t>
            </a:r>
            <a:endParaRPr lang="th-TH" sz="2000" dirty="0">
              <a:solidFill>
                <a:srgbClr val="FFFF00"/>
              </a:solidFill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9EF393-02E1-0E46-98BB-2CF24BD97763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EC43FE-8AC4-724F-9800-6BE4A965E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ADBB0F-5A61-0E4D-8091-6BA5CCCCA2C4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AB972A-7898-354A-BD64-9726EF28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66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9E5C71-C73F-4CF4-9E02-8AA7C07D2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08" y="1472680"/>
            <a:ext cx="8768184" cy="4692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12475-748B-4B14-A815-2C36A53CF968}"/>
              </a:ext>
            </a:extLst>
          </p:cNvPr>
          <p:cNvSpPr txBox="1"/>
          <p:nvPr/>
        </p:nvSpPr>
        <p:spPr>
          <a:xfrm>
            <a:off x="6285097" y="5208276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คลิก </a:t>
            </a:r>
            <a:r>
              <a:rPr lang="en-US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[I Agree] </a:t>
            </a:r>
            <a:r>
              <a:rPr lang="th-TH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เพื่อยอมรับ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90386E-A946-0B43-B7AE-0A359C76A222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F55D54-B643-0F4E-9258-BCE51967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2922F2-13DB-4044-BAFF-6845E53FA40A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652E58-0904-7147-B222-7D87E15C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2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E5A1ED-1EF1-4F41-82F0-0471C93E5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90" y="1578550"/>
            <a:ext cx="8962020" cy="4812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C4D87F-B029-4140-99AC-2F666874BA62}"/>
              </a:ext>
            </a:extLst>
          </p:cNvPr>
          <p:cNvSpPr txBox="1"/>
          <p:nvPr/>
        </p:nvSpPr>
        <p:spPr>
          <a:xfrm>
            <a:off x="3574516" y="1917832"/>
            <a:ext cx="504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ตรงนี้สำคัญ  ถ้าลงไว้ไดร์อื่น  ตัว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Apache</a:t>
            </a:r>
            <a:r>
              <a:rPr lang="th-TH" sz="2000" dirty="0">
                <a:solidFill>
                  <a:srgbClr val="FFFF00"/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Webserver </a:t>
            </a:r>
            <a:r>
              <a:rPr lang="th-TH" sz="2000" dirty="0">
                <a:solidFill>
                  <a:srgbClr val="FFFF00"/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อาจจะรันไม่ได้ ให้ลงไว้ที่ไดร์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 </a:t>
            </a:r>
            <a:r>
              <a:rPr lang="th-TH" sz="2000" dirty="0">
                <a:solidFill>
                  <a:srgbClr val="FFFF00"/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หรือ ไดร์ที่ลงวินโดว์ไว้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8C57C2-C3CE-F441-9A29-8C5EA09D6264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E615D0-86CE-2847-9EC0-623EFCCAC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580D89-80E1-A949-B658-24CB7A1A8FD2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724A20-102E-0243-B673-65004318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8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B6E6D59-2D56-43E5-85FE-69AF343DA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91" y="1561802"/>
            <a:ext cx="8904417" cy="4789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A5974-1001-4B94-8927-9883F2059FEE}"/>
              </a:ext>
            </a:extLst>
          </p:cNvPr>
          <p:cNvSpPr txBox="1"/>
          <p:nvPr/>
        </p:nvSpPr>
        <p:spPr>
          <a:xfrm>
            <a:off x="2767050" y="5408670"/>
            <a:ext cx="6657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ส่วนนี้มันจะถามว่าเราอยากลงอะไรบ้าง ในที่นี้เราเลือกทั้งหมด หรือแล้วแต่ความต้องการใช้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F2611A4-14F6-8148-A0D6-2ED18816DFAB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440BF-8EE4-D54F-A99F-F930B17B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C98DD7-B389-9749-94AC-6C89BE83B7EA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A92575-D61B-B044-8C15-F8557DD8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94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CD923B-9060-4887-92E2-15EAE347B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94" y="1608456"/>
            <a:ext cx="9029212" cy="484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A5974-1001-4B94-8927-9883F2059FEE}"/>
              </a:ext>
            </a:extLst>
          </p:cNvPr>
          <p:cNvSpPr txBox="1"/>
          <p:nvPr/>
        </p:nvSpPr>
        <p:spPr>
          <a:xfrm>
            <a:off x="7683842" y="2687314"/>
            <a:ext cx="28312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	ตรงนี้ให้เซ็ตชื่อของ </a:t>
            </a:r>
            <a:r>
              <a:rPr lang="en-US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Server </a:t>
            </a:r>
            <a:r>
              <a:rPr lang="th-TH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จำลองและตั้งให้รันที่ </a:t>
            </a:r>
            <a:r>
              <a:rPr lang="en-US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Port </a:t>
            </a:r>
            <a:r>
              <a:rPr lang="th-TH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ไหน เพราะบางครั้ง </a:t>
            </a:r>
            <a:r>
              <a:rPr lang="en-US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Port 80 </a:t>
            </a:r>
            <a:r>
              <a:rPr lang="th-TH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อาจจะมีโปรแกรมอื่นใช้งานอยู่สามารถเปลี่ยนได้ แต่ตอนเข้าไปที่ </a:t>
            </a:r>
            <a:r>
              <a:rPr lang="en-US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Server </a:t>
            </a:r>
            <a:r>
              <a:rPr lang="th-TH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ต้องอ้างอิง </a:t>
            </a:r>
            <a:r>
              <a:rPr lang="en-US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Port </a:t>
            </a:r>
            <a:r>
              <a:rPr lang="th-TH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ทุกครั้งกรณีที่ไม่ใช้ </a:t>
            </a:r>
            <a:r>
              <a:rPr lang="en-US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Port </a:t>
            </a:r>
            <a:r>
              <a:rPr lang="th-TH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80 เช่น </a:t>
            </a:r>
            <a:r>
              <a:rPr lang="en-US" sz="2000" dirty="0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localhost:81/</a:t>
            </a:r>
            <a:r>
              <a:rPr lang="en-US" sz="2000" dirty="0" err="1">
                <a:solidFill>
                  <a:srgbClr val="FFFF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phpmyadmin</a:t>
            </a:r>
            <a:endParaRPr lang="th-TH" sz="2000" dirty="0">
              <a:solidFill>
                <a:srgbClr val="FFFF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BCA10E-E5B6-3C4C-BBCB-96B1EEFD8E93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5DF7BA-7207-E54B-9EF2-E086534E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E4BCDD-87F5-6E46-BC6A-217E75E4207D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8D7764-9744-D840-AA4A-5674FD5E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86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F0CD0C-5F2F-45B9-890C-FCB425109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10" y="1734668"/>
            <a:ext cx="8314580" cy="4471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0BFA44-41AB-4C9D-99BD-91C075171FC8}"/>
              </a:ext>
            </a:extLst>
          </p:cNvPr>
          <p:cNvSpPr txBox="1"/>
          <p:nvPr/>
        </p:nvSpPr>
        <p:spPr>
          <a:xfrm>
            <a:off x="7621504" y="3697887"/>
            <a:ext cx="24898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ตั้งค่า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Root Password </a:t>
            </a:r>
            <a:r>
              <a:rPr lang="th-TH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ที่ใช้เข้าไปจะการ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Database </a:t>
            </a:r>
            <a:r>
              <a:rPr lang="th-TH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ใน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phpMyAdmin </a:t>
            </a:r>
            <a:r>
              <a:rPr lang="th-TH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แล้วกดติดตั้ง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C97428-99F5-544B-9F97-C3CF59B588D5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832D8A-23E2-FA48-AD36-7981B0968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CB5CB8-812E-E040-B51A-372E058718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8EDFFC-66AF-AB42-A095-BF9B3E06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08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951A65-05A0-49DE-AD52-4DFD1059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37" y="1636720"/>
            <a:ext cx="8330726" cy="4471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EF6B-2C7D-405E-96A0-B2C6E2E8317B}"/>
              </a:ext>
            </a:extLst>
          </p:cNvPr>
          <p:cNvSpPr txBox="1"/>
          <p:nvPr/>
        </p:nvSpPr>
        <p:spPr>
          <a:xfrm>
            <a:off x="3701685" y="5206417"/>
            <a:ext cx="478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เมื่อติดตั้งเสร็จสมบูรณ์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Start Apache </a:t>
            </a:r>
            <a:r>
              <a:rPr lang="th-TH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MySQL </a:t>
            </a:r>
            <a:endParaRPr lang="th-TH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923D7C-4CFE-084D-8360-60BD2128EAA7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E767B9-CA30-7546-A81B-C2B08C07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42DE47-43DE-3C4A-AA2D-8B52ABE0D045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99F2C8-3C82-664D-8C89-4623A6488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4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4AE315-DCC5-49C7-93FA-CAFBB2EA3F2B}"/>
              </a:ext>
            </a:extLst>
          </p:cNvPr>
          <p:cNvSpPr txBox="1"/>
          <p:nvPr/>
        </p:nvSpPr>
        <p:spPr>
          <a:xfrm>
            <a:off x="936434" y="1334621"/>
            <a:ext cx="58415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PHP.ini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Database import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เมื่อติดตั้งเสร็จสมบูรณ์ต้องมา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PHP.INI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เพื่อ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Database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ไม่เช่นนั้นถ้าเจอ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Database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ก้อนใหญ่ที่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นานจะไม่ผ่าน สิ่งที่ต้องแก้ไขมีดังนี้</a:t>
            </a:r>
          </a:p>
          <a:p>
            <a:r>
              <a:rPr lang="th-TH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	max_execution_time = 259200 </a:t>
            </a:r>
          </a:p>
          <a:p>
            <a:r>
              <a:rPr lang="th-TH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	max_input_time = </a:t>
            </a:r>
            <a:r>
              <a:rPr lang="en-US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th-TH" altLang="th-TH" sz="2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Kanit" panose="00000500000000000000" pitchFamily="2" charset="-34"/>
            </a:endParaRPr>
          </a:p>
          <a:p>
            <a:r>
              <a:rPr lang="th-TH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	memory_limit = 1000M </a:t>
            </a:r>
          </a:p>
          <a:p>
            <a:r>
              <a:rPr lang="th-TH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	upload_max_filesize = 1</a:t>
            </a:r>
            <a:r>
              <a:rPr lang="en-US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  <a:p>
            <a:r>
              <a:rPr lang="th-TH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	post_max_size = 1</a:t>
            </a:r>
            <a:r>
              <a:rPr lang="en-US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  <a:p>
            <a:r>
              <a:rPr lang="th-TH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เมื่อ</a:t>
            </a:r>
            <a:r>
              <a:rPr lang="en-US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Edit </a:t>
            </a:r>
            <a:r>
              <a:rPr lang="th-TH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แล้ว </a:t>
            </a:r>
            <a:r>
              <a:rPr lang="en-US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 </a:t>
            </a:r>
            <a:r>
              <a:rPr lang="th-TH" altLang="th-T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Kanit" panose="00000500000000000000" pitchFamily="2" charset="-34"/>
              </a:rPr>
              <a:t>ให้เรียบร้อย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445C5B-585C-47F1-9AE2-6584A064B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911" y="1334621"/>
            <a:ext cx="4743283" cy="4775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066FEE-D88E-E241-A25D-FD5CF8771E59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57763-75EB-7C43-8FCB-C4A9BEC7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3C7E21-55F9-474F-AB6B-05C4C5C51AD5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F4BE1-814F-914C-82E2-EB56EFFD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5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92D050"/>
          </a:solidFill>
          <a:ln>
            <a:solidFill>
              <a:srgbClr val="92D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Mobile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62A7CCC-012B-6B46-93CF-E679D660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23" y="1604573"/>
            <a:ext cx="2537552" cy="45112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75D22F-79EC-164C-9FEE-24407026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352" y="1598461"/>
            <a:ext cx="2537552" cy="451120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F25EC0-869D-224E-A43C-A8DD56ECB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434" y="1598737"/>
            <a:ext cx="2537552" cy="45112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C21F5-974F-C546-B399-E39489DA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27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88615E-C4B8-49AF-8BED-A079EB56DE49}"/>
              </a:ext>
            </a:extLst>
          </p:cNvPr>
          <p:cNvSpPr txBox="1"/>
          <p:nvPr/>
        </p:nvSpPr>
        <p:spPr>
          <a:xfrm>
            <a:off x="936433" y="1352040"/>
            <a:ext cx="10546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PHP.ini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Database import - 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ตัวอย่างการแก้ไข </a:t>
            </a:r>
          </a:p>
          <a:p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จะสังเกตเห็นสีที่ต่างกันส่วนสีเขียวคือคำอธิบายว่าสามารถใส่ค่าอะไรไปบ้าง ค่า </a:t>
            </a:r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 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นี้ทำหน้าที่อะไร ส่วนสีฟ้าคือค่าที่เรา </a:t>
            </a:r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 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ไว้ให้แก้ไขในส่วนนี้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5F0EA-5C31-4FC5-9CDA-80DBE11D1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71" y="2550352"/>
            <a:ext cx="7207658" cy="3879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85FD4A-0570-934F-A231-766617A9D019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08749-E14C-8E42-855F-7FE41E4C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32604F-08F4-0546-A874-70A50098E3FF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1DE38D-D62A-2D4F-89AA-F169A1F1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59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162820-2B59-4319-8B06-E8FD891A1D2C}"/>
              </a:ext>
            </a:extLst>
          </p:cNvPr>
          <p:cNvSpPr txBox="1"/>
          <p:nvPr/>
        </p:nvSpPr>
        <p:spPr>
          <a:xfrm>
            <a:off x="5679614" y="1413020"/>
            <a:ext cx="58129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PHP.ini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Database import </a:t>
            </a:r>
          </a:p>
          <a:p>
            <a:r>
              <a:rPr lang="en-US" altLang="th-T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ถัดมาแก้ไขไฟล์ config.default.php ของ </a:t>
            </a:r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phpMyAdmin 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สิ่งที่ต้องแก้ไขก็คือ </a:t>
            </a:r>
            <a:endParaRPr lang="en-US" alt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  <a:p>
            <a:endParaRPr lang="th-TH" alt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ExecTimeLimit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'] = 0;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 </a:t>
            </a:r>
            <a:endParaRPr lang="en-US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  <a:p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  <a:p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ให้เปิดไฟล์ </a:t>
            </a:r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Edit 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แล้ว </a:t>
            </a:r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Save 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ให้เรียบร้อย </a:t>
            </a:r>
            <a:endParaRPr lang="en-US" alt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  <a:p>
            <a:endParaRPr lang="th-TH" alt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D28232-CAE9-4E1C-9154-114336C10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" y="1327184"/>
            <a:ext cx="4946676" cy="484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2F2677-0C00-3549-8922-01CDAE181A02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D3167-6D77-BA4D-8F5F-9E037C33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276357-B232-1C44-B152-359496D757DD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3A97A-37EE-CF4A-8EC1-C415A9AD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EDBF9A-4E6F-4485-886F-802D5FE75E82}"/>
              </a:ext>
            </a:extLst>
          </p:cNvPr>
          <p:cNvSpPr txBox="1"/>
          <p:nvPr/>
        </p:nvSpPr>
        <p:spPr>
          <a:xfrm>
            <a:off x="3733676" y="1462139"/>
            <a:ext cx="7521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PHP.ini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Database import </a:t>
            </a:r>
          </a:p>
          <a:p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เมื่อ </a:t>
            </a:r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 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เสร็จแล้วต้องทำการ </a:t>
            </a:r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Restart Apache 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เพื่อเริ่มการทำงานด้วยค่าที่ตั้งไว้ เป็นอันเสร็จสิ้นกระบวนการแก้ไข </a:t>
            </a:r>
          </a:p>
          <a:p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*Apache 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ทำหน้าที่เป็น </a:t>
            </a:r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Webserver 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ที่จะส่งหน้าเว็บ  เมื่อมีการร้องแบบ </a:t>
            </a:r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 </a:t>
            </a:r>
            <a:r>
              <a:rPr lang="th-TH" alt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เรียกง่าย ๆ ว่าคือตัวที่รันเว็บที่อยู่บนเซิฟเวอร์บนโปรโตคอล </a:t>
            </a:r>
            <a:r>
              <a:rPr lang="en-US" alt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 </a:t>
            </a:r>
            <a:endParaRPr lang="th-TH" alt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44D3-BFFF-4E90-903D-B0EC5BD90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4" y="1552268"/>
            <a:ext cx="2475078" cy="489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A612C8-331F-1342-8093-75B948E03710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Appserv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Installation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0857BA-18E1-F84C-BDCB-834A0551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256999-6DFE-314D-B5F1-94F9D179BE1B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715BEF-FC46-0745-A5F1-46ED1B95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86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470853-DA11-4DAF-A150-6250920BA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0" y="1900743"/>
            <a:ext cx="5712540" cy="43463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3CFC72-3613-1941-89B4-29A8E3E352C9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JDK 1.8 - Installation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510F9-F0BA-B442-9EB9-ED56ADD2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DC672B-5228-414F-9E45-056D91E343FB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0DE18AF-C367-BA4F-A04B-8A550BA64B64}"/>
              </a:ext>
            </a:extLst>
          </p:cNvPr>
          <p:cNvSpPr/>
          <p:nvPr/>
        </p:nvSpPr>
        <p:spPr>
          <a:xfrm>
            <a:off x="936434" y="1280714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JDK install process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ABADC-C8C9-3E44-8680-503FB2E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7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714950-226D-435F-9E4B-516023B3A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53" y="1900742"/>
            <a:ext cx="5982294" cy="45634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3CFC72-3613-1941-89B4-29A8E3E352C9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JDK 1.8 - Installation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510F9-F0BA-B442-9EB9-ED56ADD2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DC672B-5228-414F-9E45-056D91E343FB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813A3-840F-E24B-AA56-6A8F35E9DF32}"/>
              </a:ext>
            </a:extLst>
          </p:cNvPr>
          <p:cNvSpPr/>
          <p:nvPr/>
        </p:nvSpPr>
        <p:spPr>
          <a:xfrm>
            <a:off x="936434" y="1280714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JDK install process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25F62-B6DA-F048-8E03-6CBAEF55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27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C50F69-A2DB-48A6-8C28-76C4D8A89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02" y="1900742"/>
            <a:ext cx="5919796" cy="44967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3CFC72-3613-1941-89B4-29A8E3E352C9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JDK 1.8 - Installation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510F9-F0BA-B442-9EB9-ED56ADD2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DC672B-5228-414F-9E45-056D91E343FB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8BD156-DA0D-7A4E-B305-A2A805F3D5FD}"/>
              </a:ext>
            </a:extLst>
          </p:cNvPr>
          <p:cNvSpPr/>
          <p:nvPr/>
        </p:nvSpPr>
        <p:spPr>
          <a:xfrm>
            <a:off x="936434" y="1280714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JDK install process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07C8C-EB8D-9843-80D7-2CCA771C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39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9AD21-C1A9-4C85-BE21-5C2E29B8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4" y="2077408"/>
            <a:ext cx="2911092" cy="3033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A4471-0E4D-4BA6-8623-E7557F482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36" y="2044354"/>
            <a:ext cx="7079242" cy="37528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0CC976-A8F6-4749-9AB8-FA39D43E2F33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JDK 1.8 - Installation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253D1-8D47-5D4C-8072-3ED9ED870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0E513-DEAD-9C47-A8F4-A79BBDEB062D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B066858-DE4A-4340-BB41-62E4202A4D74}"/>
              </a:ext>
            </a:extLst>
          </p:cNvPr>
          <p:cNvSpPr/>
          <p:nvPr/>
        </p:nvSpPr>
        <p:spPr>
          <a:xfrm>
            <a:off x="936434" y="1369047"/>
            <a:ext cx="4493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 Environment Variable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0D411-7C90-A245-B53C-E882D37702B4}"/>
              </a:ext>
            </a:extLst>
          </p:cNvPr>
          <p:cNvSpPr txBox="1"/>
          <p:nvPr/>
        </p:nvSpPr>
        <p:spPr>
          <a:xfrm>
            <a:off x="936434" y="2156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A6D037-C9EC-A44D-ADE9-F29A49BE79BA}"/>
              </a:ext>
            </a:extLst>
          </p:cNvPr>
          <p:cNvSpPr txBox="1"/>
          <p:nvPr/>
        </p:nvSpPr>
        <p:spPr>
          <a:xfrm>
            <a:off x="3032360" y="4628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30111E-6F63-7E4C-BC15-5A2C0448EE55}"/>
              </a:ext>
            </a:extLst>
          </p:cNvPr>
          <p:cNvSpPr txBox="1"/>
          <p:nvPr/>
        </p:nvSpPr>
        <p:spPr>
          <a:xfrm>
            <a:off x="5716204" y="3098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7E98A-AB8C-584B-9CA7-F9A00FE64B4F}"/>
              </a:ext>
            </a:extLst>
          </p:cNvPr>
          <p:cNvSpPr txBox="1"/>
          <p:nvPr/>
        </p:nvSpPr>
        <p:spPr>
          <a:xfrm>
            <a:off x="8554053" y="42884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0BF0-2C00-3D4C-8E75-1B8EC8D7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36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386888-6AB6-45B1-B77B-A015D986D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4" y="2189095"/>
            <a:ext cx="6696062" cy="3695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E064BB-E78A-4823-A9DA-DE9BCD007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44" y="3429000"/>
            <a:ext cx="4250866" cy="12611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143698-EADF-464F-8946-9553FAA8A78E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JDK 1.8 - Installation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9C2E43-1701-424B-9378-FFE3BFBDD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70F15E-5CDE-3348-B2F0-D973446BF57F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A098E-F4BB-2140-B901-A78E0C02660C}"/>
              </a:ext>
            </a:extLst>
          </p:cNvPr>
          <p:cNvSpPr/>
          <p:nvPr/>
        </p:nvSpPr>
        <p:spPr>
          <a:xfrm>
            <a:off x="936434" y="1369047"/>
            <a:ext cx="4493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 Environment Variable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4B5E0-5656-5740-A76F-CFFD8F4BCEAC}"/>
              </a:ext>
            </a:extLst>
          </p:cNvPr>
          <p:cNvSpPr txBox="1"/>
          <p:nvPr/>
        </p:nvSpPr>
        <p:spPr>
          <a:xfrm>
            <a:off x="4780950" y="5119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9222F-2CEB-CF41-9D93-8B47A6F2C8CF}"/>
              </a:ext>
            </a:extLst>
          </p:cNvPr>
          <p:cNvSpPr txBox="1"/>
          <p:nvPr/>
        </p:nvSpPr>
        <p:spPr>
          <a:xfrm>
            <a:off x="9770634" y="4320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E93D0C-86D5-BB46-A4A4-F4EC9868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0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410BB-C9F1-4964-A363-D88822A7E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4" y="2026765"/>
            <a:ext cx="7516535" cy="3942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3BBDF-24B7-4298-935B-020D3FC81248}"/>
              </a:ext>
            </a:extLst>
          </p:cNvPr>
          <p:cNvSpPr txBox="1"/>
          <p:nvPr/>
        </p:nvSpPr>
        <p:spPr>
          <a:xfrm>
            <a:off x="8576110" y="2519816"/>
            <a:ext cx="3118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ตรวจสอบเวอร์ชั่นของ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java SDK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 </a:t>
            </a:r>
          </a:p>
          <a:p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ด้วยคำสั่ง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java -version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42452E-A286-B548-B386-421C6AE85472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JDK 1.8 - Installation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B2A4D-9E0A-0246-89EA-618048F94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13C5F8-BEED-AC40-B04A-754D77F948AE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46C907-0978-0541-BCFA-077E38A4D512}"/>
              </a:ext>
            </a:extLst>
          </p:cNvPr>
          <p:cNvSpPr/>
          <p:nvPr/>
        </p:nvSpPr>
        <p:spPr>
          <a:xfrm>
            <a:off x="936434" y="1369047"/>
            <a:ext cx="4493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 Environment Variable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69810-AC72-3248-8C12-DA551912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A7AAF3-50BF-4621-ADFA-FFD00124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" y="1818164"/>
            <a:ext cx="5428534" cy="4220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D0D7E6-B39B-4057-BFE9-DD4EAD8EC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8164"/>
            <a:ext cx="5428534" cy="42206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73C2C2-09F7-F745-A34F-B2AF2D854574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 Studio - Installation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CC3A1-4457-984C-BFE3-F13002D1F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15AE10-6935-B944-BA09-5F02A54A9A02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6A3EC15-835C-FB48-AB4C-B2446E57221A}"/>
              </a:ext>
            </a:extLst>
          </p:cNvPr>
          <p:cNvSpPr/>
          <p:nvPr/>
        </p:nvSpPr>
        <p:spPr>
          <a:xfrm>
            <a:off x="936434" y="1239425"/>
            <a:ext cx="5109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Android studio install process. 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FD52F-4061-A041-8A93-DE7F751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0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92D050"/>
          </a:solidFill>
          <a:ln>
            <a:solidFill>
              <a:srgbClr val="92D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Mobile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860F8BCF-88E9-2A4E-8FC5-A076938E2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2" y="1609476"/>
            <a:ext cx="2537551" cy="451120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745CEEA-04A2-0F4C-9952-A0BBB7942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459" y="1609477"/>
            <a:ext cx="2537551" cy="451120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BC3C126-AC7D-6E46-87EF-F9506FF53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186" y="1609479"/>
            <a:ext cx="2537551" cy="4511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2D4EE-7693-B549-B535-7B194E4D6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995" y="1609476"/>
            <a:ext cx="2537552" cy="45112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5A33E-47FF-1446-B32A-5537302F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11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4516C-CF49-49B8-ABDB-04141FF7E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" y="1769466"/>
            <a:ext cx="5337187" cy="4149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716C0-F7F3-425F-A23E-7A1D73E11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42" y="1769466"/>
            <a:ext cx="5337188" cy="41496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BA784B-ACF0-E147-9DA2-552CD394B7F6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 Studio - Installation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1BFE8-F349-134D-BB04-41DC1774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DC2D36-99B7-CB46-9109-23CFC3592372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223B0F7-6F76-1841-AFA4-A415D8D9D171}"/>
              </a:ext>
            </a:extLst>
          </p:cNvPr>
          <p:cNvSpPr/>
          <p:nvPr/>
        </p:nvSpPr>
        <p:spPr>
          <a:xfrm>
            <a:off x="936434" y="1215076"/>
            <a:ext cx="5109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Android studio install process. 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A6351-8A15-CB4B-A8C8-3C3428B9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14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223042-415A-4DAA-9ABC-11BE9F4DB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0" y="1769466"/>
            <a:ext cx="5108823" cy="3972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93E291-A0C0-45F4-A23E-D4B28AE74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57" y="1769466"/>
            <a:ext cx="5108823" cy="39721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4E4910F-BC99-F74E-9061-078A795DF9D0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 Studio - Installation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5B73E-5CBE-084C-91B3-8E8B32A55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213E40-BA2D-5D4A-A83B-F3FBF9F81C6F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C6501C-C154-1543-AB6E-8B7479C55654}"/>
              </a:ext>
            </a:extLst>
          </p:cNvPr>
          <p:cNvSpPr/>
          <p:nvPr/>
        </p:nvSpPr>
        <p:spPr>
          <a:xfrm>
            <a:off x="936434" y="1215076"/>
            <a:ext cx="5109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Android studio install process. 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0797-3150-AD48-BBB9-5D23B1F4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6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A24AA7-28D2-404A-8AAC-C6F6E0D40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1769466"/>
            <a:ext cx="8645410" cy="46448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8A1BE6F-6570-584D-8D48-BEA6A6278613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 Studio - Installation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C4F57-3829-6849-96C8-F3E25A381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BC573A-4DAD-1B4D-9AFC-141BCA198433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FF712E8-635E-E844-B913-CED281169950}"/>
              </a:ext>
            </a:extLst>
          </p:cNvPr>
          <p:cNvSpPr/>
          <p:nvPr/>
        </p:nvSpPr>
        <p:spPr>
          <a:xfrm>
            <a:off x="936434" y="1215076"/>
            <a:ext cx="5109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Android studio install process. 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D602FA-C614-584F-BA69-0F5B2E80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09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596DE-5CBD-48BD-929D-5A7A7F62A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44" y="1769467"/>
            <a:ext cx="8691886" cy="46697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5785C1-8F11-204F-AE45-2155B74713AD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 Studio - Installation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1429E-E9A9-FE4C-889E-5507DD5F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5FD6F7-9256-5541-981B-D97E43CF6EA3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AB044C-D6C8-BA4A-AE94-27C1B0F5F15E}"/>
              </a:ext>
            </a:extLst>
          </p:cNvPr>
          <p:cNvSpPr/>
          <p:nvPr/>
        </p:nvSpPr>
        <p:spPr>
          <a:xfrm>
            <a:off x="1617044" y="1217369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Running android emulator. 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FCDDB9-4408-DB4F-B488-FECD2D77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6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D298C9-51C3-4969-8ACD-AEC158814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41" y="1797238"/>
            <a:ext cx="8217917" cy="44065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5831578-AB6A-354A-AB7B-544AAAEE5670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 Studio - Installation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86102-4F8D-9E44-80BF-D271CD28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9E0682-6E41-C345-9A7F-3ED47680E1D7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C59D4B5-4788-AB40-BB44-66A158B9E5BB}"/>
              </a:ext>
            </a:extLst>
          </p:cNvPr>
          <p:cNvSpPr/>
          <p:nvPr/>
        </p:nvSpPr>
        <p:spPr>
          <a:xfrm>
            <a:off x="936434" y="1228962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Running android emulator. 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F526EA-0072-B740-9329-BC608D3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4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15B6F1-5E3F-407A-B203-E3D8E0AC304D}"/>
              </a:ext>
            </a:extLst>
          </p:cNvPr>
          <p:cNvSpPr/>
          <p:nvPr/>
        </p:nvSpPr>
        <p:spPr>
          <a:xfrm>
            <a:off x="936434" y="1290801"/>
            <a:ext cx="103443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Node.js 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คือ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Cross Platform Runtime Environment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สำหรับฝั่ง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Server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และเป็น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Open Source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ซึ่งเขียนด้วยภาษา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JavaScript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สรุปรวมๆ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NodeJS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ก็คือ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Platform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ตัวหนึ่งที่เขียนด้วย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JavaScript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สำหรับเป็น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Web Server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นั่นเอง</a:t>
            </a:r>
            <a:r>
              <a:rPr lang="en-US" sz="2000" dirty="0">
                <a:latin typeface="Courier New" panose="02070309020205020404" pitchFamily="49" charset="0"/>
                <a:cs typeface="Kanit" panose="00000500000000000000" pitchFamily="2" charset="-34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Node.js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เป็น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Platform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หลักในการพัฒนาพวก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javascrpit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framework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ได้แก่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express.js,react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js,react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-native 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9B226-4197-4D6F-8F53-D480EB21C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48" y="3359417"/>
            <a:ext cx="4464504" cy="27349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AB59DF-7C55-4742-9E06-9824AC5F0B93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 - Installation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3C711-B88F-3949-B4E0-16C8A065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BFEACB-A317-9049-AAB2-80A6CDD7D86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738CE-E5DD-484F-937F-4535FB5B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3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075C88-09AA-460C-826C-DEF008BB0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5" y="2094076"/>
            <a:ext cx="5453129" cy="4264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0C4E5-10A6-4A8B-BAB1-1155BFA41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946" y="2094076"/>
            <a:ext cx="5470862" cy="4264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2B1ADD-FA06-CA45-9F0B-69FD8B03CCBD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 - Installation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BBE46C-3594-944A-AE87-586EC567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1E40A5-5B8A-E24A-8B86-41E295078D9D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2FF3CD-97D9-B84F-93AD-CCEE64B4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80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215EC0-2D24-400C-9528-9F29C88F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222" y="819151"/>
            <a:ext cx="8809484" cy="1000124"/>
          </a:xfrm>
        </p:spPr>
        <p:txBody>
          <a:bodyPr>
            <a:noAutofit/>
          </a:bodyPr>
          <a:lstStyle/>
          <a:p>
            <a:pPr algn="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Install node.js </a:t>
            </a:r>
            <a:endParaRPr lang="th-TH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02511-2090-4188-9D3C-5273E4257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58" y="2042297"/>
            <a:ext cx="5436089" cy="4264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AF481-6BEB-4566-903B-8A06DCE09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1" y="1890876"/>
            <a:ext cx="5636589" cy="4416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0A6A3A2-ABCE-7148-AA18-1E3BAC6D7219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 - Installation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647814-1C3F-FD44-B070-7E4B3F680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6DEEAF-5A8F-E643-B2B8-134C9867CAF4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0305C-D990-874D-A9DF-DFEB00F3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02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215EC0-2D24-400C-9528-9F29C88F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222" y="819151"/>
            <a:ext cx="8809484" cy="1000124"/>
          </a:xfrm>
        </p:spPr>
        <p:txBody>
          <a:bodyPr>
            <a:noAutofit/>
          </a:bodyPr>
          <a:lstStyle/>
          <a:p>
            <a:pPr algn="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" panose="00000500000000000000" pitchFamily="2" charset="-34"/>
                <a:cs typeface="Kanit" panose="00000500000000000000" pitchFamily="2" charset="-34"/>
              </a:rPr>
              <a:t>Install node.js </a:t>
            </a:r>
            <a:endParaRPr lang="th-TH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1A973-5B29-430C-A3AB-D04BDD78A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20" y="2144876"/>
            <a:ext cx="5522431" cy="4334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D2924-1965-42A0-A6B6-123C9739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1" y="2144876"/>
            <a:ext cx="5536208" cy="433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BEE448E-01A6-3344-A879-8D945458FD1B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 - Installation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411354-5684-584E-A54E-4AB84B07B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5A68CB-BAD9-9A46-969E-631EEC52BCDF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EF6D0-D7A2-E54A-850B-79197EA8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95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68435-AA1D-4C2C-838F-6CB8AD793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56" y="1747430"/>
            <a:ext cx="9327688" cy="486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BCEDD2-ABBC-D245-8DCA-7DDEC22BACB5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D045AF"/>
          </a:solidFill>
          <a:ln>
            <a:solidFill>
              <a:srgbClr val="D045A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 - Installation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12B5C7-577E-6F4D-8BA2-8F609B25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04D61A-ED37-334E-8C04-4AB7B6D95215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D04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CF6EC48-1DB4-0F47-8C28-3EA6148B19A5}"/>
              </a:ext>
            </a:extLst>
          </p:cNvPr>
          <p:cNvSpPr/>
          <p:nvPr/>
        </p:nvSpPr>
        <p:spPr>
          <a:xfrm>
            <a:off x="936434" y="1215076"/>
            <a:ext cx="109440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ทำการตรวจสอบ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version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ให้ทำการเปิด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Command Prompt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แล้วพิมพ์คำสั่ง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 –v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[Enter]  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BC3D2-C93B-5342-B04C-901465108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5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92D050"/>
          </a:solidFill>
          <a:ln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Web and backend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ECEC51-7966-2A46-9AC0-4BC700CD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05" y="1568918"/>
            <a:ext cx="6874389" cy="47042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05512-8117-4943-B0C6-E050F7BC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57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B91350-94F5-408D-9BB7-0267933FFDE0}"/>
              </a:ext>
            </a:extLst>
          </p:cNvPr>
          <p:cNvSpPr/>
          <p:nvPr/>
        </p:nvSpPr>
        <p:spPr>
          <a:xfrm>
            <a:off x="936434" y="1204058"/>
            <a:ext cx="9274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ทำการลง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เวอร์ชั้นล่าสุดด้วยคำสั่ง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h-TH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และทำการลง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React Native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ด้วยคำสั่ง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-g react-native-cli</a:t>
            </a:r>
            <a:endParaRPr lang="th-TH" sz="2000" b="1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8D038-9286-4618-B849-8C8DD48A5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06" y="2234282"/>
            <a:ext cx="7885587" cy="41265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98A5659-A331-F94B-AB2E-6B2E285A8E4C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E03D19"/>
          </a:solidFill>
          <a:ln>
            <a:solidFill>
              <a:srgbClr val="E03D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Installation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A7F62-6CEC-554D-9DB0-67FA0573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F9B440-EF1E-7A46-B354-73AA6BA3F34E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E03D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89366-FE95-FB47-8390-F8C357C7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26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C6BCE6-6B52-4E44-BF4E-BFCD9E4E99D6}"/>
              </a:ext>
            </a:extLst>
          </p:cNvPr>
          <p:cNvSpPr/>
          <p:nvPr/>
        </p:nvSpPr>
        <p:spPr>
          <a:xfrm>
            <a:off x="936434" y="1270600"/>
            <a:ext cx="8566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Kanit" panose="00000500000000000000" pitchFamily="2" charset="-34"/>
              </a:rPr>
              <a:t>1. </a:t>
            </a:r>
            <a:r>
              <a:rPr lang="th-TH" dirty="0">
                <a:latin typeface="Courier New" panose="02070309020205020404" pitchFamily="49" charset="0"/>
                <a:cs typeface="Kanit" panose="00000500000000000000" pitchFamily="2" charset="-34"/>
              </a:rPr>
              <a:t>หากเราต้องการสร้างโปรเจค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React Native </a:t>
            </a:r>
            <a:r>
              <a:rPr lang="th-TH" dirty="0">
                <a:latin typeface="Courier New" panose="02070309020205020404" pitchFamily="49" charset="0"/>
                <a:cs typeface="Kanit" panose="00000500000000000000" pitchFamily="2" charset="-34"/>
              </a:rPr>
              <a:t>โดยมีชื่อโปรเจ</a:t>
            </a:r>
            <a:r>
              <a:rPr lang="th-TH" dirty="0" err="1">
                <a:latin typeface="Courier New" panose="02070309020205020404" pitchFamily="49" charset="0"/>
                <a:cs typeface="Kanit" panose="00000500000000000000" pitchFamily="2" charset="-34"/>
              </a:rPr>
              <a:t>็ค</a:t>
            </a:r>
            <a:r>
              <a:rPr lang="th-TH" dirty="0">
                <a:latin typeface="Courier New" panose="02070309020205020404" pitchFamily="49" charset="0"/>
                <a:cs typeface="Kanit" panose="00000500000000000000" pitchFamily="2" charset="-34"/>
              </a:rPr>
              <a:t>ว่า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revel_market_app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h-TH" dirty="0">
                <a:latin typeface="Courier New" panose="02070309020205020404" pitchFamily="49" charset="0"/>
                <a:cs typeface="Kanit" panose="00000500000000000000" pitchFamily="2" charset="-34"/>
              </a:rPr>
              <a:t>ให้เราด้วยคำสั่ง</a:t>
            </a:r>
            <a:r>
              <a:rPr lang="en-US" dirty="0">
                <a:latin typeface="Courier New" panose="02070309020205020404" pitchFamily="49" charset="0"/>
                <a:cs typeface="Kanit" panose="00000500000000000000" pitchFamily="2" charset="-34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react-native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revel_market_app</a:t>
            </a:r>
            <a:r>
              <a:rPr lang="th-TH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h-TH" b="1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129335-97E9-7044-9CE5-B410E00532F8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E03D19"/>
          </a:solidFill>
          <a:ln>
            <a:solidFill>
              <a:srgbClr val="E03D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Create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2034B-E524-2745-A963-2E255CDB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B167E0-D7EE-DD4C-B740-D22327595830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E03D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D3DAC22-4366-064E-A82F-5E11D9672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4" y="2369619"/>
            <a:ext cx="5924526" cy="3091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9C7A0E-FA34-2C4D-B6DD-7E7689ADF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31" y="2403734"/>
            <a:ext cx="5866508" cy="30576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920F3-7642-AF40-9412-24C2F99B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03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C6BCE6-6B52-4E44-BF4E-BFCD9E4E99D6}"/>
              </a:ext>
            </a:extLst>
          </p:cNvPr>
          <p:cNvSpPr/>
          <p:nvPr/>
        </p:nvSpPr>
        <p:spPr>
          <a:xfrm>
            <a:off x="936434" y="1270600"/>
            <a:ext cx="8566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Kanit" panose="00000500000000000000" pitchFamily="2" charset="-34"/>
              </a:rPr>
              <a:t>2. </a:t>
            </a:r>
            <a:r>
              <a:rPr lang="th-TH" dirty="0">
                <a:latin typeface="Courier New" panose="02070309020205020404" pitchFamily="49" charset="0"/>
                <a:cs typeface="Kanit" panose="00000500000000000000" pitchFamily="2" charset="-34"/>
              </a:rPr>
              <a:t>จากนั้นเข้าไปในโฟลเดอร์โปรเจ</a:t>
            </a:r>
            <a:r>
              <a:rPr lang="th-TH" dirty="0" err="1">
                <a:latin typeface="Courier New" panose="02070309020205020404" pitchFamily="49" charset="0"/>
                <a:cs typeface="Kanit" panose="00000500000000000000" pitchFamily="2" charset="-34"/>
              </a:rPr>
              <a:t>็ค</a:t>
            </a:r>
            <a:r>
              <a:rPr lang="en-US" dirty="0">
                <a:latin typeface="Courier New" panose="02070309020205020404" pitchFamily="49" charset="0"/>
                <a:cs typeface="Kanit" panose="00000500000000000000" pitchFamily="2" charset="-34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Kanit" panose="00000500000000000000" pitchFamily="2" charset="-34"/>
              </a:rPr>
              <a:t>revel_market_app</a:t>
            </a:r>
            <a:r>
              <a:rPr lang="en-US" dirty="0">
                <a:latin typeface="Courier New" panose="02070309020205020404" pitchFamily="49" charset="0"/>
                <a:cs typeface="Kanit" panose="00000500000000000000" pitchFamily="2" charset="-34"/>
              </a:rPr>
              <a:t> </a:t>
            </a:r>
            <a:r>
              <a:rPr lang="th-TH" dirty="0">
                <a:latin typeface="Courier New" panose="02070309020205020404" pitchFamily="49" charset="0"/>
                <a:cs typeface="Kanit" panose="00000500000000000000" pitchFamily="2" charset="-34"/>
              </a:rPr>
              <a:t>ด้วยคำสั่ง </a:t>
            </a:r>
            <a:r>
              <a:rPr lang="en-US" b="1" dirty="0">
                <a:latin typeface="Courier New" panose="02070309020205020404" pitchFamily="49" charset="0"/>
                <a:cs typeface="Kanit" panose="00000500000000000000" pitchFamily="2" charset="-34"/>
              </a:rPr>
              <a:t>cd </a:t>
            </a:r>
            <a:r>
              <a:rPr lang="en-US" b="1" dirty="0" err="1">
                <a:latin typeface="Courier New" panose="02070309020205020404" pitchFamily="49" charset="0"/>
                <a:cs typeface="Kanit" panose="00000500000000000000" pitchFamily="2" charset="-34"/>
              </a:rPr>
              <a:t>revel_market_app</a:t>
            </a:r>
            <a:endParaRPr lang="en-US" b="1" dirty="0">
              <a:latin typeface="Courier New" panose="02070309020205020404" pitchFamily="49" charset="0"/>
              <a:cs typeface="Kanit" panose="00000500000000000000" pitchFamily="2" charset="-34"/>
            </a:endParaRPr>
          </a:p>
          <a:p>
            <a:r>
              <a:rPr lang="en-US" dirty="0">
                <a:latin typeface="Courier New" panose="02070309020205020404" pitchFamily="49" charset="0"/>
                <a:cs typeface="Kanit" panose="00000500000000000000" pitchFamily="2" charset="-34"/>
              </a:rPr>
              <a:t>3. </a:t>
            </a:r>
            <a:r>
              <a:rPr lang="th-TH" dirty="0">
                <a:latin typeface="Courier New" panose="02070309020205020404" pitchFamily="49" charset="0"/>
                <a:cs typeface="Kanit" panose="00000500000000000000" pitchFamily="2" charset="-34"/>
              </a:rPr>
              <a:t>ทำการติดตั้ง </a:t>
            </a:r>
            <a:r>
              <a:rPr lang="en-US" dirty="0">
                <a:latin typeface="Courier New" panose="02070309020205020404" pitchFamily="49" charset="0"/>
                <a:cs typeface="Kanit" panose="00000500000000000000" pitchFamily="2" charset="-34"/>
              </a:rPr>
              <a:t>Module</a:t>
            </a:r>
            <a:r>
              <a:rPr lang="th-TH" dirty="0">
                <a:latin typeface="Courier New" panose="02070309020205020404" pitchFamily="49" charset="0"/>
                <a:cs typeface="Kanit" panose="00000500000000000000" pitchFamily="2" charset="-34"/>
              </a:rPr>
              <a:t> พื้นฐาน ด้วยคำสั่ง </a:t>
            </a:r>
            <a:r>
              <a:rPr lang="en-US" b="1" dirty="0" err="1">
                <a:latin typeface="Courier New" panose="02070309020205020404" pitchFamily="49" charset="0"/>
                <a:cs typeface="Kanit" panose="00000500000000000000" pitchFamily="2" charset="-34"/>
              </a:rPr>
              <a:t>npm</a:t>
            </a:r>
            <a:r>
              <a:rPr lang="en-US" b="1" dirty="0">
                <a:latin typeface="Courier New" panose="02070309020205020404" pitchFamily="49" charset="0"/>
                <a:cs typeface="Kanit" panose="00000500000000000000" pitchFamily="2" charset="-34"/>
              </a:rPr>
              <a:t> install</a:t>
            </a:r>
            <a:endParaRPr lang="th-TH" b="1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129335-97E9-7044-9CE5-B410E00532F8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E03D19"/>
          </a:solidFill>
          <a:ln>
            <a:solidFill>
              <a:srgbClr val="E03D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Create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2034B-E524-2745-A963-2E255CDB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B167E0-D7EE-DD4C-B740-D22327595830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E03D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8037250-D8B7-3C4B-A83B-C583A518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87" y="2193930"/>
            <a:ext cx="8671426" cy="45129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24DBCF-38D3-6447-B616-C2567870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6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C6BCE6-6B52-4E44-BF4E-BFCD9E4E99D6}"/>
              </a:ext>
            </a:extLst>
          </p:cNvPr>
          <p:cNvSpPr/>
          <p:nvPr/>
        </p:nvSpPr>
        <p:spPr>
          <a:xfrm>
            <a:off x="936434" y="1172286"/>
            <a:ext cx="105769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Kanit" panose="00000500000000000000" pitchFamily="2" charset="-34"/>
              </a:rPr>
              <a:t>1.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ทำการเปิด </a:t>
            </a:r>
            <a:r>
              <a:rPr lang="en-US" sz="2000" dirty="0">
                <a:latin typeface="Courier New" panose="02070309020205020404" pitchFamily="49" charset="0"/>
                <a:cs typeface="Kanit" panose="00000500000000000000" pitchFamily="2" charset="-34"/>
              </a:rPr>
              <a:t>Android Studio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5C7FFB-CCD3-1543-AF1C-EC28CD28F98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E03D19"/>
          </a:solidFill>
          <a:ln>
            <a:solidFill>
              <a:srgbClr val="E03D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Run Emulator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86628-52CC-774B-A87B-1F48277F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D8C73F-D911-E547-860C-156925402AD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E03D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0A2D753-F06D-D44A-B886-9B820219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25" y="1683886"/>
            <a:ext cx="8282150" cy="44746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6B236-E300-E44C-A1DD-A8D4E8A0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68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C6BCE6-6B52-4E44-BF4E-BFCD9E4E99D6}"/>
              </a:ext>
            </a:extLst>
          </p:cNvPr>
          <p:cNvSpPr/>
          <p:nvPr/>
        </p:nvSpPr>
        <p:spPr>
          <a:xfrm>
            <a:off x="936434" y="1172286"/>
            <a:ext cx="105769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Kanit" panose="00000500000000000000" pitchFamily="2" charset="-34"/>
              </a:rPr>
              <a:t>2. Click Icon [Android Virtual Device Manager]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5C7FFB-CCD3-1543-AF1C-EC28CD28F98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E03D19"/>
          </a:solidFill>
          <a:ln>
            <a:solidFill>
              <a:srgbClr val="E03D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Run Emulator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86628-52CC-774B-A87B-1F48277F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D8C73F-D911-E547-860C-156925402AD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E03D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A492B4-E867-D548-A7D9-AB4EF1BC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6" y="1572396"/>
            <a:ext cx="9417269" cy="51086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CCA6E6-FB9E-BC4E-9ADA-52FE18A1EB9B}"/>
              </a:ext>
            </a:extLst>
          </p:cNvPr>
          <p:cNvSpPr/>
          <p:nvPr/>
        </p:nvSpPr>
        <p:spPr>
          <a:xfrm>
            <a:off x="10552386" y="1776248"/>
            <a:ext cx="17867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C402C-90CA-7543-8C64-4D580F2CB70E}"/>
              </a:ext>
            </a:extLst>
          </p:cNvPr>
          <p:cNvSpPr txBox="1"/>
          <p:nvPr/>
        </p:nvSpPr>
        <p:spPr>
          <a:xfrm>
            <a:off x="10490881" y="1996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D968F-BC72-2E4D-9E9D-E428819B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00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C6BCE6-6B52-4E44-BF4E-BFCD9E4E99D6}"/>
              </a:ext>
            </a:extLst>
          </p:cNvPr>
          <p:cNvSpPr/>
          <p:nvPr/>
        </p:nvSpPr>
        <p:spPr>
          <a:xfrm>
            <a:off x="936434" y="1172286"/>
            <a:ext cx="105769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Kanit" panose="00000500000000000000" pitchFamily="2" charset="-34"/>
              </a:rPr>
              <a:t>3. Click Icon [Play]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ของ </a:t>
            </a:r>
            <a:r>
              <a:rPr lang="en-US" sz="2000" dirty="0">
                <a:latin typeface="Courier New" panose="02070309020205020404" pitchFamily="49" charset="0"/>
                <a:cs typeface="Kanit" panose="00000500000000000000" pitchFamily="2" charset="-34"/>
              </a:rPr>
              <a:t>Emulator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ที่ต้องการรัน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5C7FFB-CCD3-1543-AF1C-EC28CD28F98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E03D19"/>
          </a:solidFill>
          <a:ln>
            <a:solidFill>
              <a:srgbClr val="E03D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Run Emulator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86628-52CC-774B-A87B-1F48277F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D8C73F-D911-E547-860C-156925402AD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E03D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A492B4-E867-D548-A7D9-AB4EF1BC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6" y="1572396"/>
            <a:ext cx="9417269" cy="5108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7C402C-90CA-7543-8C64-4D580F2CB70E}"/>
              </a:ext>
            </a:extLst>
          </p:cNvPr>
          <p:cNvSpPr txBox="1"/>
          <p:nvPr/>
        </p:nvSpPr>
        <p:spPr>
          <a:xfrm>
            <a:off x="8373045" y="3875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D15BDD-F8B0-554D-B953-C4100E21ED81}"/>
              </a:ext>
            </a:extLst>
          </p:cNvPr>
          <p:cNvSpPr/>
          <p:nvPr/>
        </p:nvSpPr>
        <p:spPr>
          <a:xfrm>
            <a:off x="8429295" y="3414927"/>
            <a:ext cx="189187" cy="347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B378D-1C02-E448-8B70-1FAD98F0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36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C6BCE6-6B52-4E44-BF4E-BFCD9E4E99D6}"/>
              </a:ext>
            </a:extLst>
          </p:cNvPr>
          <p:cNvSpPr/>
          <p:nvPr/>
        </p:nvSpPr>
        <p:spPr>
          <a:xfrm>
            <a:off x="936434" y="1172286"/>
            <a:ext cx="105769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Kanit" panose="00000500000000000000" pitchFamily="2" charset="-34"/>
              </a:rPr>
              <a:t>4.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รอจน </a:t>
            </a:r>
            <a:r>
              <a:rPr lang="en-US" sz="2000" dirty="0">
                <a:latin typeface="Courier New" panose="02070309020205020404" pitchFamily="49" charset="0"/>
                <a:cs typeface="Kanit" panose="00000500000000000000" pitchFamily="2" charset="-34"/>
              </a:rPr>
              <a:t>Emulator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เปิดขึ้นมาเรียบร้อย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5C7FFB-CCD3-1543-AF1C-EC28CD28F98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E03D19"/>
          </a:solidFill>
          <a:ln>
            <a:solidFill>
              <a:srgbClr val="E03D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Run Emulator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86628-52CC-774B-A87B-1F48277F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D8C73F-D911-E547-860C-156925402AD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E03D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CCA6E6-FB9E-BC4E-9ADA-52FE18A1EB9B}"/>
              </a:ext>
            </a:extLst>
          </p:cNvPr>
          <p:cNvSpPr/>
          <p:nvPr/>
        </p:nvSpPr>
        <p:spPr>
          <a:xfrm>
            <a:off x="10552386" y="1776248"/>
            <a:ext cx="17867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C402C-90CA-7543-8C64-4D580F2CB70E}"/>
              </a:ext>
            </a:extLst>
          </p:cNvPr>
          <p:cNvSpPr txBox="1"/>
          <p:nvPr/>
        </p:nvSpPr>
        <p:spPr>
          <a:xfrm>
            <a:off x="10490881" y="1996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0303-A5CB-8842-87EE-4A514549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61" y="1683886"/>
            <a:ext cx="9059917" cy="49050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43710-672C-8842-972D-A9749B70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94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C6BCE6-6B52-4E44-BF4E-BFCD9E4E99D6}"/>
              </a:ext>
            </a:extLst>
          </p:cNvPr>
          <p:cNvSpPr/>
          <p:nvPr/>
        </p:nvSpPr>
        <p:spPr>
          <a:xfrm>
            <a:off x="936434" y="1172286"/>
            <a:ext cx="105769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5.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รันคำสั่ง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react-native run-android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สำหรับเริ่มการทำงานในส่วนของระบบปฎิบัติการ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Android 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  <a:p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หรือ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รันคำสั่ง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react-native run-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  <a:cs typeface="Kanit" panose="00000500000000000000" pitchFamily="2" charset="-34"/>
              </a:rPr>
              <a:t>สำหรับระบบปฎิบัติการ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50E585-3E33-4AC8-9F79-05DE8F568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90" y="2299439"/>
            <a:ext cx="7625910" cy="39972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5C7FFB-CCD3-1543-AF1C-EC28CD28F98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E03D19"/>
          </a:solidFill>
          <a:ln>
            <a:solidFill>
              <a:srgbClr val="E03D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Run Emulator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86628-52CC-774B-A87B-1F48277F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D8C73F-D911-E547-860C-156925402AD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E03D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AB1F2-D849-4F44-B58E-E54599353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7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C6BCE6-6B52-4E44-BF4E-BFCD9E4E99D6}"/>
              </a:ext>
            </a:extLst>
          </p:cNvPr>
          <p:cNvSpPr/>
          <p:nvPr/>
        </p:nvSpPr>
        <p:spPr>
          <a:xfrm>
            <a:off x="936434" y="1172286"/>
            <a:ext cx="105769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6. Application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จะแสดงออกทางหน้าจอของ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Emulator</a:t>
            </a:r>
            <a:endParaRPr lang="th-TH" sz="2000" dirty="0">
              <a:latin typeface="Courier New" panose="02070309020205020404" pitchFamily="49" charset="0"/>
              <a:cs typeface="Kanit" panose="00000500000000000000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5C7FFB-CCD3-1543-AF1C-EC28CD28F98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E03D19"/>
          </a:solidFill>
          <a:ln>
            <a:solidFill>
              <a:srgbClr val="E03D19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Run Emulator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86628-52CC-774B-A87B-1F48277F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D8C73F-D911-E547-860C-156925402AD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E03D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5E316F-E005-EA4B-BF5A-AA2818B5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34" y="1683886"/>
            <a:ext cx="8870731" cy="48234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75B7A-F13E-E845-A373-497AF969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9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987172-6F7C-8B4F-9D70-602FC9141290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</a:t>
            </a:r>
            <a:r>
              <a:rPr lang="th-TH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FD466-D52E-664E-84BE-4D4AFD26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DE305E-8A69-8649-9E1B-F3E0F7673A01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D2DBA10-9A0C-6E48-A2C0-63E6A2ED7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37" y="1351477"/>
            <a:ext cx="9438290" cy="510284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314AB-C95E-D544-AE45-92D8DD25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7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92D050"/>
          </a:solidFill>
          <a:ln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Web and backend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3168629-E8C0-2F4A-B231-DE6D03A7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71" y="1478422"/>
            <a:ext cx="6703057" cy="46528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15532-B0A6-0B42-96F8-D5D5A395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987172-6F7C-8B4F-9D70-602FC9141290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</a:t>
            </a:r>
            <a:r>
              <a:rPr lang="th-TH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FD466-D52E-664E-84BE-4D4AFD26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DE305E-8A69-8649-9E1B-F3E0F7673A01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39FD8C-2C60-2646-8A02-F95DA3469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7"/>
            <a:ext cx="10515600" cy="3334521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AutoNum type="arabicPeriod"/>
            </a:pPr>
            <a:r>
              <a:rPr lang="en-US" sz="2000" b="1" dirty="0">
                <a:latin typeface="Courier New" panose="02070309020205020404" pitchFamily="49" charset="0"/>
              </a:rPr>
              <a:t>android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เป็น</a:t>
            </a:r>
            <a:r>
              <a:rPr lang="en-US" sz="2000" dirty="0">
                <a:latin typeface="Courier New" panose="02070309020205020404" pitchFamily="49" charset="0"/>
              </a:rPr>
              <a:t> folder android project</a:t>
            </a:r>
          </a:p>
          <a:p>
            <a:pPr marL="457200" indent="-457200" algn="just">
              <a:lnSpc>
                <a:spcPct val="100000"/>
              </a:lnSpc>
              <a:buAutoNum type="arabicPeriod"/>
            </a:pPr>
            <a:r>
              <a:rPr lang="en-US" sz="2000" b="1" dirty="0" err="1">
                <a:latin typeface="Courier New" panose="02070309020205020404" pitchFamily="49" charset="0"/>
              </a:rPr>
              <a:t>ios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เป็น</a:t>
            </a:r>
            <a:r>
              <a:rPr lang="en-US" sz="2000" dirty="0">
                <a:latin typeface="Courier New" panose="02070309020205020404" pitchFamily="49" charset="0"/>
              </a:rPr>
              <a:t> folder </a:t>
            </a:r>
            <a:r>
              <a:rPr lang="en-US" sz="2000" dirty="0" err="1">
                <a:latin typeface="Courier New" panose="02070309020205020404" pitchFamily="49" charset="0"/>
              </a:rPr>
              <a:t>ios</a:t>
            </a:r>
            <a:r>
              <a:rPr lang="en-US" sz="2000" dirty="0">
                <a:latin typeface="Courier New" panose="02070309020205020404" pitchFamily="49" charset="0"/>
              </a:rPr>
              <a:t> project</a:t>
            </a:r>
          </a:p>
          <a:p>
            <a:pPr marL="457200" indent="-457200" algn="just">
              <a:lnSpc>
                <a:spcPct val="100000"/>
              </a:lnSpc>
              <a:buAutoNum type="arabicPeriod"/>
            </a:pPr>
            <a:r>
              <a:rPr lang="en-US" sz="2000" b="1" dirty="0" err="1">
                <a:latin typeface="Courier New" panose="02070309020205020404" pitchFamily="49" charset="0"/>
              </a:rPr>
              <a:t>node_modules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เป็น</a:t>
            </a:r>
            <a:r>
              <a:rPr lang="en-US" sz="2000" dirty="0">
                <a:latin typeface="Courier New" panose="02070309020205020404" pitchFamily="49" charset="0"/>
              </a:rPr>
              <a:t> folder </a:t>
            </a:r>
            <a:r>
              <a:rPr lang="th-TH" sz="2000" dirty="0">
                <a:latin typeface="Courier New" panose="02070309020205020404" pitchFamily="49" charset="0"/>
              </a:rPr>
              <a:t>ที่ใช้เก็บ</a:t>
            </a:r>
            <a:r>
              <a:rPr lang="en-US" sz="2000" dirty="0">
                <a:latin typeface="Courier New" panose="02070309020205020404" pitchFamily="49" charset="0"/>
              </a:rPr>
              <a:t> module </a:t>
            </a:r>
            <a:r>
              <a:rPr lang="th-TH" sz="2000" dirty="0">
                <a:latin typeface="Courier New" panose="02070309020205020404" pitchFamily="49" charset="0"/>
              </a:rPr>
              <a:t>ที่เรา </a:t>
            </a:r>
            <a:r>
              <a:rPr lang="en-US" sz="2000" dirty="0" err="1">
                <a:latin typeface="Courier New" panose="02070309020205020404" pitchFamily="49" charset="0"/>
              </a:rPr>
              <a:t>npm</a:t>
            </a:r>
            <a:r>
              <a:rPr lang="en-US" sz="2000" dirty="0">
                <a:latin typeface="Courier New" panose="02070309020205020404" pitchFamily="49" charset="0"/>
              </a:rPr>
              <a:t> install </a:t>
            </a:r>
            <a:r>
              <a:rPr lang="th-TH" sz="2000" dirty="0">
                <a:latin typeface="Courier New" panose="02070309020205020404" pitchFamily="49" charset="0"/>
              </a:rPr>
              <a:t>เข้ามาใน </a:t>
            </a:r>
            <a:r>
              <a:rPr lang="en-US" sz="2000" dirty="0">
                <a:latin typeface="Courier New" panose="02070309020205020404" pitchFamily="49" charset="0"/>
              </a:rPr>
              <a:t>project</a:t>
            </a:r>
          </a:p>
          <a:p>
            <a:pPr marL="457200" indent="-457200" algn="just">
              <a:lnSpc>
                <a:spcPct val="100000"/>
              </a:lnSpc>
              <a:buAutoNum type="arabicPeriod"/>
            </a:pPr>
            <a:r>
              <a:rPr lang="en-US" sz="2000" b="1" dirty="0" err="1">
                <a:latin typeface="Courier New" panose="02070309020205020404" pitchFamily="49" charset="0"/>
              </a:rPr>
              <a:t>packet.json</a:t>
            </a:r>
            <a:r>
              <a:rPr lang="en-US" sz="2000" b="1" dirty="0">
                <a:latin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เป็น </a:t>
            </a:r>
            <a:r>
              <a:rPr lang="en-US" sz="2000" dirty="0">
                <a:latin typeface="Courier New" panose="02070309020205020404" pitchFamily="49" charset="0"/>
              </a:rPr>
              <a:t>file </a:t>
            </a:r>
            <a:r>
              <a:rPr lang="th-TH" sz="2000" dirty="0">
                <a:latin typeface="Courier New" panose="02070309020205020404" pitchFamily="49" charset="0"/>
              </a:rPr>
              <a:t>ที่ใช้เก็บการตั้งค่า</a:t>
            </a:r>
            <a:r>
              <a:rPr lang="th-TH" sz="2000" dirty="0" err="1">
                <a:latin typeface="Courier New" panose="02070309020205020404" pitchFamily="49" charset="0"/>
              </a:rPr>
              <a:t>ต่างๆ</a:t>
            </a:r>
            <a:r>
              <a:rPr lang="th-TH" sz="2000" dirty="0">
                <a:latin typeface="Courier New" panose="02070309020205020404" pitchFamily="49" charset="0"/>
              </a:rPr>
              <a:t> ของ </a:t>
            </a:r>
            <a:r>
              <a:rPr lang="en-US" sz="2000" dirty="0">
                <a:latin typeface="Courier New" panose="02070309020205020404" pitchFamily="49" charset="0"/>
              </a:rPr>
              <a:t>project</a:t>
            </a:r>
          </a:p>
          <a:p>
            <a:pPr marL="457200" indent="-457200" algn="just">
              <a:lnSpc>
                <a:spcPct val="100000"/>
              </a:lnSpc>
              <a:buAutoNum type="arabicPeriod"/>
            </a:pPr>
            <a:r>
              <a:rPr lang="en-US" sz="2000" b="1" dirty="0" err="1">
                <a:latin typeface="Courier New" panose="02070309020205020404" pitchFamily="49" charset="0"/>
              </a:rPr>
              <a:t>app.json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เป็น </a:t>
            </a:r>
            <a:r>
              <a:rPr lang="en-US" sz="2000" dirty="0">
                <a:latin typeface="Courier New" panose="02070309020205020404" pitchFamily="49" charset="0"/>
              </a:rPr>
              <a:t>file </a:t>
            </a:r>
            <a:r>
              <a:rPr lang="th-TH" sz="2000" dirty="0">
                <a:latin typeface="Courier New" panose="02070309020205020404" pitchFamily="49" charset="0"/>
              </a:rPr>
              <a:t>ที่ใช้เก็บการตั้งค่าชื่อของ </a:t>
            </a:r>
            <a:r>
              <a:rPr lang="en-US" sz="2000" dirty="0">
                <a:latin typeface="Courier New" panose="02070309020205020404" pitchFamily="49" charset="0"/>
              </a:rPr>
              <a:t>project</a:t>
            </a:r>
            <a:endParaRPr lang="th-TH" sz="2000" dirty="0">
              <a:latin typeface="Courier New" panose="02070309020205020404" pitchFamily="49" charset="0"/>
            </a:endParaRPr>
          </a:p>
          <a:p>
            <a:pPr marL="457200" indent="-457200" algn="just">
              <a:lnSpc>
                <a:spcPct val="100000"/>
              </a:lnSpc>
              <a:buAutoNum type="arabicPeriod"/>
            </a:pPr>
            <a:r>
              <a:rPr lang="en-US" sz="2000" b="1" dirty="0" err="1">
                <a:latin typeface="Courier New" panose="02070309020205020404" pitchFamily="49" charset="0"/>
              </a:rPr>
              <a:t>index.js</a:t>
            </a:r>
            <a:r>
              <a:rPr lang="en-US" sz="2000" b="1" dirty="0">
                <a:latin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เป็น </a:t>
            </a:r>
            <a:r>
              <a:rPr lang="en-US" sz="2000" dirty="0">
                <a:latin typeface="Courier New" panose="02070309020205020404" pitchFamily="49" charset="0"/>
              </a:rPr>
              <a:t>file </a:t>
            </a:r>
            <a:r>
              <a:rPr lang="th-TH" sz="2000" dirty="0">
                <a:latin typeface="Courier New" panose="02070309020205020404" pitchFamily="49" charset="0"/>
              </a:rPr>
              <a:t>เริมต้นการทำงานของ </a:t>
            </a:r>
            <a:r>
              <a:rPr lang="en-US" sz="2000" dirty="0">
                <a:latin typeface="Courier New" panose="02070309020205020404" pitchFamily="49" charset="0"/>
              </a:rPr>
              <a:t>project</a:t>
            </a:r>
          </a:p>
          <a:p>
            <a:pPr marL="457200" indent="-457200" algn="just">
              <a:lnSpc>
                <a:spcPct val="100000"/>
              </a:lnSpc>
              <a:buAutoNum type="arabicPeriod"/>
            </a:pPr>
            <a:r>
              <a:rPr lang="en-US" sz="2000" b="1" dirty="0" err="1">
                <a:latin typeface="Courier New" panose="02070309020205020404" pitchFamily="49" charset="0"/>
              </a:rPr>
              <a:t>App.js</a:t>
            </a:r>
            <a:r>
              <a:rPr lang="en-US" sz="2000" b="1" dirty="0">
                <a:latin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เป็น </a:t>
            </a:r>
            <a:r>
              <a:rPr lang="en-US" sz="2000" dirty="0">
                <a:latin typeface="Courier New" panose="02070309020205020404" pitchFamily="49" charset="0"/>
              </a:rPr>
              <a:t>file component </a:t>
            </a:r>
            <a:r>
              <a:rPr lang="th-TH" sz="2000" dirty="0">
                <a:latin typeface="Courier New" panose="02070309020205020404" pitchFamily="49" charset="0"/>
              </a:rPr>
              <a:t>แรกที่ระบบได้สร้างขึ้นมาได้</a:t>
            </a:r>
            <a:endParaRPr lang="en-US" sz="2000" dirty="0">
              <a:latin typeface="Courier New" panose="02070309020205020404" pitchFamily="49" charset="0"/>
            </a:endParaRPr>
          </a:p>
          <a:p>
            <a:pPr marL="457200" indent="-457200" algn="just">
              <a:lnSpc>
                <a:spcPct val="100000"/>
              </a:lnSpc>
              <a:buAutoNum type="arabicPeriod"/>
            </a:pPr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86CC2-F9C6-EF46-83F0-4D9B6AD3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84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987172-6F7C-8B4F-9D70-602FC9141290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</a:t>
            </a:r>
            <a:r>
              <a:rPr lang="th-TH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 cycle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FD466-D52E-664E-84BE-4D4AFD26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DE305E-8A69-8649-9E1B-F3E0F7673A01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906B2CC-B74D-0843-B878-A4F8F46B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26" y="1638208"/>
            <a:ext cx="7076747" cy="44507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D0DB1-F87F-154A-9B39-65454BDE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86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987172-6F7C-8B4F-9D70-602FC9141290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</a:t>
            </a:r>
            <a:r>
              <a:rPr lang="th-TH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 cycle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FD466-D52E-664E-84BE-4D4AFD26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DE305E-8A69-8649-9E1B-F3E0F7673A01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3D13C2-22B4-B347-AEB5-7AD423DD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133" y="1215076"/>
            <a:ext cx="4797733" cy="54128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B12889-21FB-6E41-BC64-85EACDF7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69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1F2AF15-8825-E44C-916B-545B869F19A8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Code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4B68D-0D89-B248-BD32-E650CB1F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EF240C-9BD3-5E46-9A38-52B4A418AB61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32DAE5-5AFE-4E4E-B028-DED391014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08" y="1380564"/>
            <a:ext cx="9168384" cy="51572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9A9C0-E4F2-0F45-BAA6-AE4AFA80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B9F93D-7311-F34B-8745-16BFF3420704}"/>
              </a:ext>
            </a:extLst>
          </p:cNvPr>
          <p:cNvSpPr/>
          <p:nvPr/>
        </p:nvSpPr>
        <p:spPr>
          <a:xfrm>
            <a:off x="3051208" y="1722922"/>
            <a:ext cx="1742173" cy="5582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26FFB-68DC-1F42-AFE7-BEC9D19A11D8}"/>
              </a:ext>
            </a:extLst>
          </p:cNvPr>
          <p:cNvSpPr txBox="1"/>
          <p:nvPr/>
        </p:nvSpPr>
        <p:spPr>
          <a:xfrm>
            <a:off x="4793381" y="1817388"/>
            <a:ext cx="1479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 library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CDEDCB-2393-3D41-806D-D645B5F694D5}"/>
              </a:ext>
            </a:extLst>
          </p:cNvPr>
          <p:cNvSpPr/>
          <p:nvPr/>
        </p:nvSpPr>
        <p:spPr>
          <a:xfrm>
            <a:off x="3051208" y="2321823"/>
            <a:ext cx="1742173" cy="16726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4BCFD-FDA7-A446-878E-3EFFACF42C7F}"/>
              </a:ext>
            </a:extLst>
          </p:cNvPr>
          <p:cNvSpPr txBox="1"/>
          <p:nvPr/>
        </p:nvSpPr>
        <p:spPr>
          <a:xfrm>
            <a:off x="4894982" y="2973487"/>
            <a:ext cx="193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component</a:t>
            </a:r>
          </a:p>
        </p:txBody>
      </p:sp>
    </p:spTree>
    <p:extLst>
      <p:ext uri="{BB962C8B-B14F-4D97-AF65-F5344CB8AC3E}">
        <p14:creationId xmlns:p14="http://schemas.microsoft.com/office/powerpoint/2010/main" val="2732604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1F2AF15-8825-E44C-916B-545B869F19A8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Code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4B68D-0D89-B248-BD32-E650CB1F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EF240C-9BD3-5E46-9A38-52B4A418AB61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DA75D7-8403-2B43-A594-BDD7FBD6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05" y="1328828"/>
            <a:ext cx="9533390" cy="51542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17366-2C0B-434E-9EC2-D2B373EDD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05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0D0C26-EA41-7941-A339-CD80F35205BB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Component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E368-F146-3146-AC47-038C1B4B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B2FDB7-1E39-234F-AC44-D0A30C17D117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FFFCAD-DA64-F846-8F39-F6FE9DA7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8"/>
            <a:ext cx="10515600" cy="106079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Tag </a:t>
            </a:r>
            <a:r>
              <a:rPr lang="th-TH" sz="2000" b="1" i="1" dirty="0">
                <a:latin typeface="Courier New" panose="02070309020205020404" pitchFamily="49" charset="0"/>
              </a:rPr>
              <a:t>หรือ 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Component </a:t>
            </a:r>
            <a:r>
              <a:rPr lang="th-TH" sz="2000" i="1" dirty="0">
                <a:latin typeface="Courier New" panose="02070309020205020404" pitchFamily="49" charset="0"/>
              </a:rPr>
              <a:t>ใน 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React Native </a:t>
            </a:r>
            <a:r>
              <a:rPr lang="th-TH" sz="2000" i="1" dirty="0">
                <a:latin typeface="Courier New" panose="02070309020205020404" pitchFamily="49" charset="0"/>
              </a:rPr>
              <a:t>จะเป็นแบบ 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case sensitiv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e </a:t>
            </a:r>
            <a:r>
              <a:rPr lang="th-TH" sz="2000" i="1" dirty="0">
                <a:latin typeface="Courier New" panose="02070309020205020404" pitchFamily="49" charset="0"/>
              </a:rPr>
              <a:t>นั่นหมายความว่า</a:t>
            </a:r>
            <a:r>
              <a:rPr lang="th-TH" sz="2000" b="1" i="1" dirty="0">
                <a:latin typeface="Courier New" panose="02070309020205020404" pitchFamily="49" charset="0"/>
              </a:rPr>
              <a:t> &lt;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View&gt; </a:t>
            </a:r>
            <a:r>
              <a:rPr lang="th-TH" sz="2000" b="1" i="1" dirty="0">
                <a:latin typeface="Courier New" panose="02070309020205020404" pitchFamily="49" charset="0"/>
              </a:rPr>
              <a:t>จะไม่เท่ากับ &lt;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view&gt;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i="1" dirty="0">
                <a:latin typeface="Courier New" panose="02070309020205020404" pitchFamily="49" charset="0"/>
              </a:rPr>
              <a:t>และ</a:t>
            </a:r>
            <a:r>
              <a:rPr lang="th-TH" sz="2000" b="1" i="1" dirty="0">
                <a:latin typeface="Courier New" panose="02070309020205020404" pitchFamily="49" charset="0"/>
              </a:rPr>
              <a:t>ใน 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React Native </a:t>
            </a:r>
            <a:r>
              <a:rPr lang="th-TH" sz="2000" b="1" i="1" dirty="0">
                <a:latin typeface="Courier New" panose="02070309020205020404" pitchFamily="49" charset="0"/>
              </a:rPr>
              <a:t>ชื่อ 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component </a:t>
            </a:r>
            <a:r>
              <a:rPr lang="th-TH" sz="2000" b="1" i="1" dirty="0">
                <a:latin typeface="Courier New" panose="02070309020205020404" pitchFamily="49" charset="0"/>
              </a:rPr>
              <a:t>จะขึ้นต้นด้วยตัวพิมพ์ใหญ่เสมอ</a:t>
            </a:r>
            <a:r>
              <a:rPr lang="th-TH" sz="2000" i="1" dirty="0">
                <a:latin typeface="Courier New" panose="02070309020205020404" pitchFamily="49" charset="0"/>
              </a:rPr>
              <a:t> และถึงแม้จะเป็น 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component </a:t>
            </a:r>
            <a:r>
              <a:rPr lang="th-TH" sz="2000" i="1" dirty="0">
                <a:latin typeface="Courier New" panose="02070309020205020404" pitchFamily="49" charset="0"/>
              </a:rPr>
              <a:t>ที่เราสร้างเองก็ควรตั้งชื่อให้ขึ้นต้นด้วยตัวใหญ่ เพื่อจะได้เป็นไปในแนวทางเดียวกัน</a:t>
            </a:r>
            <a:r>
              <a:rPr lang="en-US" sz="2000" i="1" dirty="0">
                <a:latin typeface="Courier New" panose="02070309020205020404" pitchFamily="49" charset="0"/>
              </a:rPr>
              <a:t> [</a:t>
            </a:r>
            <a:r>
              <a:rPr lang="en-US" sz="2000" i="1" dirty="0">
                <a:latin typeface="Courier New" panose="02070309020205020404" pitchFamily="49" charset="0"/>
                <a:hlinkClick r:id="rId3"/>
              </a:rPr>
              <a:t>AJBEE.ME</a:t>
            </a:r>
            <a:r>
              <a:rPr lang="en-US" sz="2000" i="1" dirty="0">
                <a:latin typeface="Courier New" panose="02070309020205020404" pitchFamily="49" charset="0"/>
              </a:rPr>
              <a:t>]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1BA66-4C94-3048-BB93-82173DEA6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944" y="2474954"/>
            <a:ext cx="5230273" cy="38205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AFE85A-BFEE-E84E-B6F3-82ACA20E6ED5}"/>
              </a:ext>
            </a:extLst>
          </p:cNvPr>
          <p:cNvSpPr/>
          <p:nvPr/>
        </p:nvSpPr>
        <p:spPr>
          <a:xfrm>
            <a:off x="6564217" y="3429000"/>
            <a:ext cx="52388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th-TH" b="1" dirty="0" err="1">
                <a:solidFill>
                  <a:srgbClr val="666666"/>
                </a:solidFill>
                <a:latin typeface="Courier New" panose="02070309020205020404" pitchFamily="49" charset="0"/>
              </a:rPr>
              <a:t>กฏ</a:t>
            </a:r>
            <a:r>
              <a:rPr lang="th-TH" b="1" dirty="0">
                <a:solidFill>
                  <a:srgbClr val="666666"/>
                </a:solidFill>
                <a:latin typeface="Courier New" panose="02070309020205020404" pitchFamily="49" charset="0"/>
              </a:rPr>
              <a:t>เหล็ก ของ </a:t>
            </a:r>
            <a:r>
              <a:rPr lang="en-US" b="1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JSX:</a:t>
            </a:r>
            <a:r>
              <a:rPr 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dirty="0">
                <a:solidFill>
                  <a:srgbClr val="666666"/>
                </a:solidFill>
                <a:latin typeface="Courier New" panose="02070309020205020404" pitchFamily="49" charset="0"/>
              </a:rPr>
              <a:t>ในการ </a:t>
            </a:r>
            <a:r>
              <a:rPr 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th-TH" dirty="0">
                <a:solidFill>
                  <a:srgbClr val="666666"/>
                </a:solidFill>
                <a:latin typeface="Courier New" panose="02070309020205020404" pitchFamily="49" charset="0"/>
              </a:rPr>
              <a:t>ภายใน </a:t>
            </a:r>
            <a:r>
              <a:rPr 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render( ) </a:t>
            </a:r>
            <a:r>
              <a:rPr lang="th-TH" dirty="0">
                <a:solidFill>
                  <a:srgbClr val="666666"/>
                </a:solidFill>
                <a:latin typeface="Courier New" panose="02070309020205020404" pitchFamily="49" charset="0"/>
              </a:rPr>
              <a:t>จะต้องมี </a:t>
            </a:r>
            <a:r>
              <a:rPr 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 element </a:t>
            </a:r>
            <a:r>
              <a:rPr lang="th-TH" dirty="0">
                <a:solidFill>
                  <a:srgbClr val="666666"/>
                </a:solidFill>
                <a:latin typeface="Courier New" panose="02070309020205020404" pitchFamily="49" charset="0"/>
              </a:rPr>
              <a:t>แค่ตัวเดียว ทางแก้อย่างง่ายที่สุดคือ ใช้ &lt;</a:t>
            </a:r>
            <a:r>
              <a:rPr 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View&gt; </a:t>
            </a:r>
            <a:r>
              <a:rPr lang="th-TH" dirty="0">
                <a:solidFill>
                  <a:srgbClr val="666666"/>
                </a:solidFill>
                <a:latin typeface="Courier New" panose="02070309020205020404" pitchFamily="49" charset="0"/>
              </a:rPr>
              <a:t>ครอบทุกอย่างเอาไว้ เพื่อจะได้ไม่ผิด</a:t>
            </a:r>
            <a:r>
              <a:rPr lang="th-TH" dirty="0" err="1">
                <a:solidFill>
                  <a:srgbClr val="666666"/>
                </a:solidFill>
                <a:latin typeface="Courier New" panose="02070309020205020404" pitchFamily="49" charset="0"/>
              </a:rPr>
              <a:t>กฏ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969F6-75A1-FD41-A51A-B0F52D5E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362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1F2AF15-8825-E44C-916B-545B869F19A8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Component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4B68D-0D89-B248-BD32-E650CB1F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EF240C-9BD3-5E46-9A38-52B4A418AB61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31AE47-F646-FE4A-AB1A-ABB58FD4C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7"/>
            <a:ext cx="10260724" cy="475341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พื้นฐานที่ควรทำความรู้จัก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&lt;View&gt;&lt;/View&gt;</a:t>
            </a:r>
            <a:r>
              <a:rPr lang="th-TH" sz="2000" dirty="0">
                <a:latin typeface="Courier New" panose="02070309020205020404" pitchFamily="49" charset="0"/>
              </a:rPr>
              <a:t>ครอบทุกพื้นที่การแสดงผล และถือเป็น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component </a:t>
            </a:r>
            <a:r>
              <a:rPr lang="th-TH" sz="2000" dirty="0">
                <a:latin typeface="Courier New" panose="02070309020205020404" pitchFamily="49" charset="0"/>
              </a:rPr>
              <a:t>หลักที่ใช้ในการจัดวาง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layout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ซึ่ง</a:t>
            </a:r>
            <a:r>
              <a:rPr lang="th-TH" sz="2000" dirty="0">
                <a:latin typeface="Courier New" panose="02070309020205020404" pitchFamily="49" charset="0"/>
              </a:rPr>
              <a:t>ถ้าใครเคยเขียน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lang="th-TH" sz="2000" dirty="0">
                <a:latin typeface="Courier New" panose="02070309020205020404" pitchFamily="49" charset="0"/>
              </a:rPr>
              <a:t>อารมณ์ก็จะคล้ายๆการใช้ &lt;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div&gt;&lt;/div&gt; </a:t>
            </a:r>
            <a:r>
              <a:rPr lang="th-TH" sz="2000" dirty="0">
                <a:latin typeface="Courier New" panose="02070309020205020404" pitchFamily="49" charset="0"/>
              </a:rPr>
              <a:t>[ </a:t>
            </a:r>
            <a:r>
              <a:rPr lang="th-TH" sz="2000" b="1" dirty="0">
                <a:latin typeface="Courier New" panose="02070309020205020404" pitchFamily="49" charset="0"/>
                <a:hlinkClick r:id="rId3"/>
              </a:rPr>
              <a:t>ลิงค์ตัวอย่างการใช้งาน</a:t>
            </a:r>
            <a:r>
              <a:rPr lang="th-TH" sz="2000" dirty="0">
                <a:latin typeface="Courier New" panose="02070309020205020404" pitchFamily="49" charset="0"/>
              </a:rPr>
              <a:t> ]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&lt;Text&gt;&lt;/Text&gt; </a:t>
            </a:r>
            <a:r>
              <a:rPr lang="th-TH" sz="2000" dirty="0">
                <a:latin typeface="Courier New" panose="02070309020205020404" pitchFamily="49" charset="0"/>
              </a:rPr>
              <a:t>ใช้ในการแสดงข้อความ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ซึ่งใน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React Native </a:t>
            </a:r>
            <a:r>
              <a:rPr lang="th-TH" sz="2000" dirty="0">
                <a:latin typeface="Courier New" panose="02070309020205020404" pitchFamily="49" charset="0"/>
              </a:rPr>
              <a:t>การแสดงข้อความต้องอยู่ใน &lt;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Text&gt;&lt;/Text&gt; </a:t>
            </a:r>
            <a:r>
              <a:rPr lang="th-TH" sz="2000" dirty="0">
                <a:latin typeface="Courier New" panose="02070309020205020404" pitchFamily="49" charset="0"/>
              </a:rPr>
              <a:t>เสมอ [ </a:t>
            </a:r>
            <a:r>
              <a:rPr lang="th-TH" sz="2000" b="1" dirty="0">
                <a:latin typeface="Courier New" panose="02070309020205020404" pitchFamily="49" charset="0"/>
                <a:hlinkClick r:id="rId4"/>
              </a:rPr>
              <a:t>ลิงค์ตัวอย่างการใช้งาน</a:t>
            </a:r>
            <a:r>
              <a:rPr lang="th-TH" sz="2000" dirty="0">
                <a:latin typeface="Courier New" panose="02070309020205020404" pitchFamily="49" charset="0"/>
              </a:rPr>
              <a:t> ]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ScrollView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&lt;/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ScrollView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ไหลๆลื่นๆ ไว้สร้างหน้าจอที่เลื่อนๆสไลด์ได้  [ </a:t>
            </a:r>
            <a:r>
              <a:rPr lang="th-TH" sz="2000" b="1" dirty="0">
                <a:latin typeface="Courier New" panose="02070309020205020404" pitchFamily="49" charset="0"/>
                <a:hlinkClick r:id="rId5"/>
              </a:rPr>
              <a:t>ลิงค์ตัวอย่างการใช้งาน</a:t>
            </a:r>
            <a:r>
              <a:rPr lang="th-TH" sz="2000" dirty="0">
                <a:latin typeface="Courier New" panose="02070309020205020404" pitchFamily="49" charset="0"/>
              </a:rPr>
              <a:t> ]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th-TH" sz="2000" b="1" dirty="0">
                <a:latin typeface="Courier New" panose="02070309020205020404" pitchFamily="49" charset="0"/>
              </a:rPr>
              <a:t>&lt;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Image /&gt;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ใช้แสดงรูปภาพ ทั้งจากใน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Aplication</a:t>
            </a:r>
            <a:r>
              <a:rPr lang="th-TH" sz="2000" dirty="0">
                <a:latin typeface="Courier New" panose="02070309020205020404" pitchFamily="49" charset="0"/>
              </a:rPr>
              <a:t> และจากเว็ปข้างนอก [ </a:t>
            </a:r>
            <a:r>
              <a:rPr lang="th-TH" sz="2000" b="1" dirty="0">
                <a:latin typeface="Courier New" panose="02070309020205020404" pitchFamily="49" charset="0"/>
                <a:hlinkClick r:id="rId6"/>
              </a:rPr>
              <a:t>ลิงค์ตัวอย่างการใช้งาน</a:t>
            </a:r>
            <a:r>
              <a:rPr lang="th-TH" sz="2000" dirty="0">
                <a:latin typeface="Courier New" panose="02070309020205020404" pitchFamily="49" charset="0"/>
              </a:rPr>
              <a:t> ]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th-TH" sz="2000" b="1" dirty="0">
                <a:latin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TextInput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ไว้รับข้อมูล เช่นทำฟอร์มกรอกข้องมูล [ </a:t>
            </a:r>
            <a:r>
              <a:rPr lang="th-TH" sz="2000" b="1" dirty="0">
                <a:latin typeface="Courier New" panose="02070309020205020404" pitchFamily="49" charset="0"/>
                <a:hlinkClick r:id="rId7"/>
              </a:rPr>
              <a:t>ลิงค์ตัวอย่างการใช้งาน</a:t>
            </a:r>
            <a:r>
              <a:rPr lang="th-TH" sz="2000" dirty="0">
                <a:latin typeface="Courier New" panose="02070309020205020404" pitchFamily="49" charset="0"/>
              </a:rPr>
              <a:t> ]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th-TH" sz="2000" b="1" dirty="0">
                <a:latin typeface="Courier New" panose="02070309020205020404" pitchFamily="49" charset="0"/>
              </a:rPr>
              <a:t>&lt;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Button /&gt;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ใช้สร้างปุ่มกด [ </a:t>
            </a:r>
            <a:r>
              <a:rPr lang="th-TH" sz="2000" b="1" dirty="0">
                <a:latin typeface="Courier New" panose="02070309020205020404" pitchFamily="49" charset="0"/>
                <a:hlinkClick r:id="rId8"/>
              </a:rPr>
              <a:t>ลิงค์ตัวอย่างการใช้งาน</a:t>
            </a:r>
            <a:r>
              <a:rPr lang="th-TH" sz="2000" dirty="0">
                <a:latin typeface="Courier New" panose="02070309020205020404" pitchFamily="49" charset="0"/>
              </a:rPr>
              <a:t> ]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th-TH" sz="2000" b="1" dirty="0">
                <a:latin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FlatList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ใช้แสดงลิสต์รายการ [ </a:t>
            </a:r>
            <a:r>
              <a:rPr lang="th-TH" sz="2000" b="1" dirty="0">
                <a:latin typeface="Courier New" panose="02070309020205020404" pitchFamily="49" charset="0"/>
                <a:hlinkClick r:id="rId9"/>
              </a:rPr>
              <a:t>ลิงค์ตัวอย่างการใช้งาน</a:t>
            </a:r>
            <a:r>
              <a:rPr lang="th-TH" sz="2000" dirty="0">
                <a:latin typeface="Courier New" panose="02070309020205020404" pitchFamily="49" charset="0"/>
              </a:rPr>
              <a:t> ]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TouchableOpacity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th-TH" sz="2000" dirty="0">
                <a:latin typeface="Courier New" panose="02070309020205020404" pitchFamily="49" charset="0"/>
              </a:rPr>
              <a:t>จะสีจางลงเวลากด มักใช้รับ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event </a:t>
            </a:r>
            <a:r>
              <a:rPr lang="th-TH" sz="2000" dirty="0">
                <a:latin typeface="Courier New" panose="02070309020205020404" pitchFamily="49" charset="0"/>
              </a:rPr>
              <a:t>การกด [ </a:t>
            </a:r>
            <a:r>
              <a:rPr lang="th-TH" sz="2000" b="1" dirty="0">
                <a:latin typeface="Courier New" panose="02070309020205020404" pitchFamily="49" charset="0"/>
                <a:hlinkClick r:id="rId10"/>
              </a:rPr>
              <a:t>ลิงค์ตัวอย่างการใช้งาน</a:t>
            </a:r>
            <a:r>
              <a:rPr lang="th-TH" sz="2000" dirty="0">
                <a:latin typeface="Courier New" panose="02070309020205020404" pitchFamily="49" charset="0"/>
              </a:rPr>
              <a:t> ]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TouchableHightlight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th-TH" sz="2000" b="1" dirty="0">
                <a:latin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จะสีเข้มขึ้นเวลากด มักใช้รับ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event </a:t>
            </a:r>
            <a:r>
              <a:rPr lang="th-TH" sz="2000" dirty="0">
                <a:latin typeface="Courier New" panose="02070309020205020404" pitchFamily="49" charset="0"/>
              </a:rPr>
              <a:t>การกด [ </a:t>
            </a:r>
            <a:r>
              <a:rPr lang="th-TH" sz="2000" b="1" dirty="0">
                <a:latin typeface="Courier New" panose="02070309020205020404" pitchFamily="49" charset="0"/>
                <a:hlinkClick r:id="rId11"/>
              </a:rPr>
              <a:t>ลิงค์ตัวอย่างการใช้งาน</a:t>
            </a:r>
            <a:r>
              <a:rPr lang="th-TH" sz="2000" dirty="0">
                <a:latin typeface="Courier New" panose="02070309020205020404" pitchFamily="49" charset="0"/>
              </a:rPr>
              <a:t> ]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fontAlgn="base">
              <a:buFont typeface="+mj-lt"/>
              <a:buAutoNum type="arabicPeriod"/>
            </a:pPr>
            <a:endParaRPr lang="th-TH" sz="2000" dirty="0">
              <a:latin typeface="Courier New" panose="02070309020205020404" pitchFamily="49" charset="0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90C9-1F1B-C543-BE69-1D14ABBA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6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Workshop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C9A03880-38B8-49CE-9485-420D06FCC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808" y="1350495"/>
            <a:ext cx="9168384" cy="51572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5C0005-798B-314E-9057-B91C249E8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2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0D0C26-EA41-7941-A339-CD80F35205BB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CSS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E368-F146-3146-AC47-038C1B4B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B2FDB7-1E39-234F-AC44-D0A30C17D117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FFFCAD-DA64-F846-8F39-F6FE9DA7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8"/>
            <a:ext cx="10515600" cy="106079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h-TH" sz="2000" b="1" dirty="0">
                <a:latin typeface="Courier New" panose="02070309020205020404" pitchFamily="49" charset="0"/>
              </a:rPr>
              <a:t>	</a:t>
            </a:r>
            <a:r>
              <a:rPr lang="th-TH" sz="2000" dirty="0">
                <a:latin typeface="Courier New" panose="02070309020205020404" pitchFamily="49" charset="0"/>
              </a:rPr>
              <a:t> ด้วยธรรมชาติของคนทำเว็บแล้ว ส่วนใหญ่เรามักจะเขียน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property </a:t>
            </a:r>
            <a:r>
              <a:rPr lang="th-TH" sz="2000" dirty="0">
                <a:latin typeface="Courier New" panose="02070309020205020404" pitchFamily="49" charset="0"/>
              </a:rPr>
              <a:t>อยู่ในรูปของ 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kebab-case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กัน แต่พอเราเขียน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React </a:t>
            </a:r>
            <a:r>
              <a:rPr lang="th-TH" sz="2000" dirty="0">
                <a:latin typeface="Courier New" panose="02070309020205020404" pitchFamily="49" charset="0"/>
              </a:rPr>
              <a:t>หรือ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React-Native </a:t>
            </a:r>
            <a:r>
              <a:rPr lang="th-TH" sz="2000" dirty="0">
                <a:latin typeface="Courier New" panose="02070309020205020404" pitchFamily="49" charset="0"/>
              </a:rPr>
              <a:t>แล้ว จะเจอกับท่าที่ทำให้เราต้องเขียน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อยู่ในรูปของ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object </a:t>
            </a:r>
            <a:r>
              <a:rPr lang="th-TH" sz="2000" dirty="0">
                <a:latin typeface="Courier New" panose="02070309020205020404" pitchFamily="49" charset="0"/>
              </a:rPr>
              <a:t>ซึ่งจะต้องเขียน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property </a:t>
            </a:r>
            <a:r>
              <a:rPr lang="th-TH" sz="2000" dirty="0">
                <a:latin typeface="Courier New" panose="02070309020205020404" pitchFamily="49" charset="0"/>
              </a:rPr>
              <a:t>ให้เป็น 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camelCase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เท่านั้น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D7D57-5D33-2241-8811-74D8BF7C3A2A}"/>
              </a:ext>
            </a:extLst>
          </p:cNvPr>
          <p:cNvSpPr/>
          <p:nvPr/>
        </p:nvSpPr>
        <p:spPr>
          <a:xfrm>
            <a:off x="2322786" y="2474954"/>
            <a:ext cx="7367752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dirty="0">
                <a:latin typeface="Courier New" panose="02070309020205020404" pitchFamily="49" charset="0"/>
              </a:rPr>
              <a:t>	</a:t>
            </a:r>
          </a:p>
          <a:p>
            <a:r>
              <a:rPr lang="th-TH" dirty="0">
                <a:latin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th-TH" dirty="0">
                <a:latin typeface="Courier New" panose="02070309020205020404" pitchFamily="49" charset="0"/>
              </a:rPr>
              <a:t>ตอนกำหนดค่า</a:t>
            </a:r>
          </a:p>
          <a:p>
            <a:r>
              <a:rPr lang="th-TH" dirty="0">
                <a:latin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styles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StyleSheet.create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th-TH" dirty="0">
                <a:latin typeface="Courier New" panose="02070309020205020404" pitchFamily="49" charset="0"/>
              </a:rPr>
              <a:t>	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container: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th-TH" dirty="0">
                <a:latin typeface="Courier New" panose="02070309020205020404" pitchFamily="49" charset="0"/>
              </a:rPr>
              <a:t>		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flex: 1,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th-TH" dirty="0">
                <a:latin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justifyContent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'center’,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th-TH" dirty="0">
                <a:latin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alignItems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'center’,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th-TH" dirty="0">
                <a:latin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backgroundColor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'salmon’,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th-TH" dirty="0">
                <a:latin typeface="Courier New" panose="02070309020205020404" pitchFamily="49" charset="0"/>
              </a:rPr>
              <a:t>	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th-TH" dirty="0">
                <a:latin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endParaRPr lang="th-TH" dirty="0">
              <a:latin typeface="Courier New" panose="02070309020205020404" pitchFamily="49" charset="0"/>
            </a:endParaRPr>
          </a:p>
          <a:p>
            <a:r>
              <a:rPr lang="th-TH" dirty="0">
                <a:latin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th-TH" dirty="0">
                <a:latin typeface="Courier New" panose="02070309020205020404" pitchFamily="49" charset="0"/>
              </a:rPr>
              <a:t>ตอนใช้งาน</a:t>
            </a:r>
            <a:br>
              <a:rPr lang="th-TH" dirty="0">
                <a:latin typeface="Courier New" panose="02070309020205020404" pitchFamily="49" charset="0"/>
              </a:rPr>
            </a:br>
            <a:r>
              <a:rPr lang="th-TH" dirty="0">
                <a:latin typeface="Courier New" panose="02070309020205020404" pitchFamily="49" charset="0"/>
              </a:rPr>
              <a:t>	&lt;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 style={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styles.container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&gt; </a:t>
            </a:r>
          </a:p>
          <a:p>
            <a:endParaRPr lang="th-TH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0E40E1-5716-844E-9180-05FE478C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73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0D0C26-EA41-7941-A339-CD80F35205BB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CSS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8E368-F146-3146-AC47-038C1B4B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B2FDB7-1E39-234F-AC44-D0A30C17D117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FFFCAD-DA64-F846-8F39-F6FE9DA7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8"/>
            <a:ext cx="10515600" cy="106079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h-TH" sz="2000" b="1" dirty="0">
                <a:latin typeface="Courier New" panose="02070309020205020404" pitchFamily="49" charset="0"/>
              </a:rPr>
              <a:t>	</a:t>
            </a:r>
            <a:r>
              <a:rPr lang="th-TH" sz="2000" dirty="0">
                <a:latin typeface="Courier New" panose="02070309020205020404" pitchFamily="49" charset="0"/>
              </a:rPr>
              <a:t> ด้วยธรรมชาติของคนทำเว็บแล้ว ส่วนใหญ่เรามักจะเขียน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property </a:t>
            </a:r>
            <a:r>
              <a:rPr lang="th-TH" sz="2000" dirty="0">
                <a:latin typeface="Courier New" panose="02070309020205020404" pitchFamily="49" charset="0"/>
              </a:rPr>
              <a:t>อยู่ในรูปของ 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kebab-case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กัน แต่พอเราเขียน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React </a:t>
            </a:r>
            <a:r>
              <a:rPr lang="th-TH" sz="2000" dirty="0">
                <a:latin typeface="Courier New" panose="02070309020205020404" pitchFamily="49" charset="0"/>
              </a:rPr>
              <a:t>หรือ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React-Native </a:t>
            </a:r>
            <a:r>
              <a:rPr lang="th-TH" sz="2000" dirty="0">
                <a:latin typeface="Courier New" panose="02070309020205020404" pitchFamily="49" charset="0"/>
              </a:rPr>
              <a:t>แล้ว จะเจอกับท่าที่ทำให้เราต้องเขียน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อยู่ในรูปของ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object </a:t>
            </a:r>
            <a:r>
              <a:rPr lang="th-TH" sz="2000" dirty="0">
                <a:latin typeface="Courier New" panose="02070309020205020404" pitchFamily="49" charset="0"/>
              </a:rPr>
              <a:t>ซึ่งจะต้องเขียน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property </a:t>
            </a:r>
            <a:r>
              <a:rPr lang="th-TH" sz="2000" dirty="0">
                <a:latin typeface="Courier New" panose="02070309020205020404" pitchFamily="49" charset="0"/>
              </a:rPr>
              <a:t>ให้เป็น 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camelCase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เท่านั้น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D7D57-5D33-2241-8811-74D8BF7C3A2A}"/>
              </a:ext>
            </a:extLst>
          </p:cNvPr>
          <p:cNvSpPr/>
          <p:nvPr/>
        </p:nvSpPr>
        <p:spPr>
          <a:xfrm>
            <a:off x="1138989" y="2571207"/>
            <a:ext cx="9914021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dirty="0">
                <a:latin typeface="Courier New" panose="02070309020205020404" pitchFamily="49" charset="0"/>
              </a:rPr>
              <a:t>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// </a:t>
            </a:r>
            <a:r>
              <a:rPr lang="th-TH" dirty="0">
                <a:latin typeface="Courier New" panose="02070309020205020404" pitchFamily="49" charset="0"/>
                <a:cs typeface="Courier New" panose="02070309020205020404" pitchFamily="49" charset="0"/>
              </a:rPr>
              <a:t>หรือสามารถกำหนดได้โดยตรง</a:t>
            </a:r>
          </a:p>
          <a:p>
            <a:r>
              <a:rPr lang="th-TH" dirty="0">
                <a:latin typeface="Courier New" panose="02070309020205020404" pitchFamily="49" charset="0"/>
              </a:rPr>
              <a:t>	&lt;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View style={{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backgoundColor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:”#000”,width:100,height:100}} &gt;</a:t>
            </a:r>
          </a:p>
          <a:p>
            <a:endParaRPr lang="th-TH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DAA08-3808-4242-98A4-9BA50181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6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92D050"/>
          </a:solidFill>
          <a:ln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Web and backend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558216-3047-EE4B-8EDD-451F7519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0" y="1905802"/>
            <a:ext cx="5543424" cy="384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A8864-978C-3243-B5F4-CD7C53282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108" y="1905981"/>
            <a:ext cx="5551107" cy="38401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1AF67-7282-F64F-925A-5DB88D7D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00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Workshop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8AB94A-7480-42AE-8C4F-C9B42C4F7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808" y="1377390"/>
            <a:ext cx="9168384" cy="51572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A338-CB17-FC49-A5DA-87409918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07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F28AF0"/>
          </a:solidFill>
          <a:ln>
            <a:solidFill>
              <a:srgbClr val="F28A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Variable [ES6]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F28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6DEA12-4C29-9544-8F44-CB2212134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8"/>
            <a:ext cx="10515600" cy="4618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ใช้ประกาศตัวแปร ถึงแม้ว่าจะประกาศใน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scope { ... } </a:t>
            </a:r>
            <a:r>
              <a:rPr lang="th-TH" sz="2000" dirty="0">
                <a:latin typeface="Courier New" panose="02070309020205020404" pitchFamily="49" charset="0"/>
              </a:rPr>
              <a:t>ก็สามารถดึงค่าออกมาได้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18579-F054-A24C-BB62-8EB42453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F2EF9A-7EC7-1249-95BB-4AE16624763C}"/>
              </a:ext>
            </a:extLst>
          </p:cNvPr>
          <p:cNvSpPr/>
          <p:nvPr/>
        </p:nvSpPr>
        <p:spPr>
          <a:xfrm>
            <a:off x="1138989" y="1715443"/>
            <a:ext cx="9914021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dirty="0">
                <a:latin typeface="Courier New" panose="02070309020205020404" pitchFamily="49" charset="0"/>
              </a:rPr>
              <a:t>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if (true) {</a:t>
            </a:r>
            <a:endParaRPr lang="th-TH" dirty="0">
              <a:latin typeface="Courier New" panose="02070309020205020404" pitchFamily="49" charset="0"/>
            </a:endParaRPr>
          </a:p>
          <a:p>
            <a:r>
              <a:rPr lang="th-TH" dirty="0">
                <a:latin typeface="Courier New" panose="02070309020205020404" pitchFamily="49" charset="0"/>
              </a:rPr>
              <a:t>	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  <a:r>
              <a:rPr lang="th-TH" dirty="0">
                <a:latin typeface="Courier New" panose="02070309020205020404" pitchFamily="49" charset="0"/>
              </a:rPr>
              <a:t>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dirty="0">
                <a:latin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th-TH" dirty="0">
              <a:latin typeface="Courier New" panose="02070309020205020404" pitchFamily="49" charset="0"/>
            </a:endParaRPr>
          </a:p>
          <a:p>
            <a:r>
              <a:rPr lang="th-TH" dirty="0">
                <a:latin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th-TH" dirty="0">
                <a:latin typeface="Courier New" panose="02070309020205020404" pitchFamily="49" charset="0"/>
              </a:rPr>
              <a:t>ถ้าลองรันดูจะเห็นว่าเราสามารถดึงค่าออกมาได้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h-TH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1B3FD8-F75D-8F45-8994-040672533B4F}"/>
              </a:ext>
            </a:extLst>
          </p:cNvPr>
          <p:cNvSpPr/>
          <p:nvPr/>
        </p:nvSpPr>
        <p:spPr>
          <a:xfrm>
            <a:off x="1138989" y="4014302"/>
            <a:ext cx="9914021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dirty="0">
                <a:latin typeface="Courier New" panose="02070309020205020404" pitchFamily="49" charset="0"/>
              </a:rPr>
              <a:t>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‘Hello World’;</a:t>
            </a:r>
          </a:p>
          <a:p>
            <a:endParaRPr lang="th-TH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data = [];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297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F28AF0"/>
          </a:solidFill>
          <a:ln>
            <a:solidFill>
              <a:srgbClr val="F28A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Variable [ES6]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F28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6DEA12-4C29-9544-8F44-CB2212134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434" y="1237478"/>
            <a:ext cx="10417366" cy="50567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th-TH" sz="2000" dirty="0">
                <a:latin typeface="Courier New" panose="02070309020205020404" pitchFamily="49" charset="0"/>
              </a:rPr>
              <a:t>ใช้ประกาศตัวแปรภายใน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scope </a:t>
            </a:r>
            <a:r>
              <a:rPr lang="th-TH" sz="2000" dirty="0">
                <a:latin typeface="Courier New" panose="02070309020205020404" pitchFamily="49" charset="0"/>
              </a:rPr>
              <a:t>ในปีกกาเท่านั้น { ... 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18579-F054-A24C-BB62-8EB42453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F2EF9A-7EC7-1249-95BB-4AE16624763C}"/>
              </a:ext>
            </a:extLst>
          </p:cNvPr>
          <p:cNvSpPr/>
          <p:nvPr/>
        </p:nvSpPr>
        <p:spPr>
          <a:xfrm>
            <a:off x="838200" y="1743157"/>
            <a:ext cx="10417366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000" dirty="0">
                <a:latin typeface="Courier New" panose="02070309020205020404" pitchFamily="49" charset="0"/>
              </a:rPr>
              <a:t>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if (true) {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let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 </a:t>
            </a:r>
            <a:r>
              <a:rPr lang="th-TH" sz="2000" dirty="0">
                <a:latin typeface="Courier New" panose="02070309020205020404" pitchFamily="49" charset="0"/>
              </a:rPr>
              <a:t>ถ้าลองรันดูจะ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 </a:t>
            </a:r>
            <a:r>
              <a:rPr lang="th-TH" sz="2000" dirty="0">
                <a:latin typeface="Courier New" panose="02070309020205020404" pitchFamily="49" charset="0"/>
              </a:rPr>
              <a:t>เพราะว่าไม่มันไม่รู้จักตัวแปร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is not defined)</a:t>
            </a:r>
            <a:endParaRPr lang="th-TH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1B3FD8-F75D-8F45-8994-040672533B4F}"/>
              </a:ext>
            </a:extLst>
          </p:cNvPr>
          <p:cNvSpPr/>
          <p:nvPr/>
        </p:nvSpPr>
        <p:spPr>
          <a:xfrm>
            <a:off x="838200" y="4109581"/>
            <a:ext cx="10417366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000" dirty="0">
                <a:latin typeface="Courier New" panose="02070309020205020404" pitchFamily="49" charset="0"/>
                <a:cs typeface="+mj-cs"/>
              </a:rPr>
              <a:t>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let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let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‘Hello World’;</a:t>
            </a:r>
          </a:p>
          <a:p>
            <a:endParaRPr lang="th-TH" sz="2000" dirty="0">
              <a:latin typeface="Courier New" panose="02070309020205020404" pitchFamily="49" charset="0"/>
              <a:cs typeface="+mj-cs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let data = [];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737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F28AF0"/>
          </a:solidFill>
          <a:ln>
            <a:solidFill>
              <a:srgbClr val="F28A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Variable [ES6]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F28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6DEA12-4C29-9544-8F44-CB2212134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434" y="1237478"/>
            <a:ext cx="10417366" cy="50567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ใช้ประกาศตัวแปรแบบค่าคงที่ ที่ไม่สามารถเปลี่ยนแปลงค่าได้อีก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18579-F054-A24C-BB62-8EB42453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F2EF9A-7EC7-1249-95BB-4AE16624763C}"/>
              </a:ext>
            </a:extLst>
          </p:cNvPr>
          <p:cNvSpPr/>
          <p:nvPr/>
        </p:nvSpPr>
        <p:spPr>
          <a:xfrm>
            <a:off x="838200" y="1743157"/>
            <a:ext cx="9970971" cy="2554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000" dirty="0">
                <a:latin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(`before: ${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}`); 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 </a:t>
            </a:r>
            <a:r>
              <a:rPr lang="th-TH" sz="2000" dirty="0">
                <a:latin typeface="Courier New" panose="02070309020205020404" pitchFamily="49" charset="0"/>
              </a:rPr>
              <a:t>ถ้ารันจะ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 (Assignment to constant variable.)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(`after: ${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}`);</a:t>
            </a:r>
            <a:endParaRPr lang="th-TH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1B3FD8-F75D-8F45-8994-040672533B4F}"/>
              </a:ext>
            </a:extLst>
          </p:cNvPr>
          <p:cNvSpPr/>
          <p:nvPr/>
        </p:nvSpPr>
        <p:spPr>
          <a:xfrm>
            <a:off x="838200" y="4396323"/>
            <a:ext cx="9970971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000" dirty="0">
                <a:latin typeface="Courier New" panose="02070309020205020404" pitchFamily="49" charset="0"/>
                <a:cs typeface="+mj-cs"/>
              </a:rPr>
              <a:t>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‘Hello World’;</a:t>
            </a:r>
          </a:p>
          <a:p>
            <a:endParaRPr lang="th-TH" sz="2000" dirty="0">
              <a:latin typeface="Courier New" panose="02070309020205020404" pitchFamily="49" charset="0"/>
              <a:cs typeface="+mj-cs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data = [];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3991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F28AF0"/>
          </a:solidFill>
          <a:ln>
            <a:solidFill>
              <a:srgbClr val="F28A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Variable [ES6]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F28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6DEA12-4C29-9544-8F44-CB2212134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434" y="1237478"/>
            <a:ext cx="10417366" cy="50567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ใช้ประกาศตัวแปรแบบค่าคงที่ ที่ไม่สามารถเปลี่ยนแปลงค่าได้อีก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18579-F054-A24C-BB62-8EB42453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F2EF9A-7EC7-1249-95BB-4AE16624763C}"/>
              </a:ext>
            </a:extLst>
          </p:cNvPr>
          <p:cNvSpPr/>
          <p:nvPr/>
        </p:nvSpPr>
        <p:spPr>
          <a:xfrm>
            <a:off x="838200" y="1743157"/>
            <a:ext cx="9970971" cy="2554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000" dirty="0">
                <a:latin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(`before: ${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}`); 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 </a:t>
            </a:r>
            <a:r>
              <a:rPr lang="th-TH" sz="2000" dirty="0">
                <a:latin typeface="Courier New" panose="02070309020205020404" pitchFamily="49" charset="0"/>
              </a:rPr>
              <a:t>ถ้ารันจะ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 (Assignment to constant variable.)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(`after: ${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}`);</a:t>
            </a:r>
            <a:endParaRPr lang="th-TH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1B3FD8-F75D-8F45-8994-040672533B4F}"/>
              </a:ext>
            </a:extLst>
          </p:cNvPr>
          <p:cNvSpPr/>
          <p:nvPr/>
        </p:nvSpPr>
        <p:spPr>
          <a:xfrm>
            <a:off x="838200" y="4396323"/>
            <a:ext cx="9970971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000" dirty="0">
                <a:latin typeface="Courier New" panose="02070309020205020404" pitchFamily="49" charset="0"/>
                <a:cs typeface="+mj-cs"/>
              </a:rPr>
              <a:t>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‘Hello World’;</a:t>
            </a:r>
          </a:p>
          <a:p>
            <a:endParaRPr lang="th-TH" sz="2000" dirty="0">
              <a:latin typeface="Courier New" panose="02070309020205020404" pitchFamily="49" charset="0"/>
              <a:cs typeface="+mj-cs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data = [];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34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F28AF0"/>
          </a:solidFill>
          <a:ln>
            <a:solidFill>
              <a:srgbClr val="F28A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Variable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F28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6DEA12-4C29-9544-8F44-CB2212134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434" y="1237478"/>
            <a:ext cx="10417366" cy="74532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State </a:t>
            </a:r>
            <a:r>
              <a:rPr lang="th-TH" sz="2000" dirty="0">
                <a:latin typeface="Courier New" panose="02070309020205020404" pitchFamily="49" charset="0"/>
              </a:rPr>
              <a:t>เป็นข้อมูลที่ถูกเก็บ และใช้งานภายใน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Component </a:t>
            </a:r>
            <a:r>
              <a:rPr lang="th-TH" sz="2000" dirty="0">
                <a:latin typeface="Courier New" panose="02070309020205020404" pitchFamily="49" charset="0"/>
              </a:rPr>
              <a:t>ซึ่งทุก</a:t>
            </a:r>
            <a:r>
              <a:rPr lang="th-TH" sz="2000" dirty="0" err="1">
                <a:latin typeface="Courier New" panose="02070309020205020404" pitchFamily="49" charset="0"/>
              </a:rPr>
              <a:t>ก</a:t>
            </a:r>
            <a:r>
              <a:rPr lang="th-TH" sz="2000" dirty="0">
                <a:latin typeface="Courier New" panose="02070309020205020404" pitchFamily="49" charset="0"/>
              </a:rPr>
              <a:t>ครั้งที่ข้อมูลใน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State </a:t>
            </a:r>
            <a:r>
              <a:rPr lang="th-TH" sz="2000" dirty="0">
                <a:latin typeface="Courier New" panose="02070309020205020404" pitchFamily="49" charset="0"/>
              </a:rPr>
              <a:t>ถูก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th-TH" sz="2000" dirty="0">
                <a:latin typeface="Courier New" panose="02070309020205020404" pitchFamily="49" charset="0"/>
              </a:rPr>
              <a:t>ค่าใหม่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React </a:t>
            </a:r>
            <a:r>
              <a:rPr lang="th-TH" sz="2000" dirty="0">
                <a:latin typeface="Courier New" panose="02070309020205020404" pitchFamily="49" charset="0"/>
              </a:rPr>
              <a:t>จะ</a:t>
            </a:r>
            <a:r>
              <a:rPr lang="th-TH" sz="2000" dirty="0" err="1">
                <a:latin typeface="Courier New" panose="02070309020205020404" pitchFamily="49" charset="0"/>
              </a:rPr>
              <a:t>ทํา</a:t>
            </a:r>
            <a:r>
              <a:rPr lang="th-TH" sz="2000" dirty="0">
                <a:latin typeface="Courier New" panose="02070309020205020404" pitchFamily="49" charset="0"/>
              </a:rPr>
              <a:t>การ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Render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Conponent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ใหม่ </a:t>
            </a:r>
            <a:r>
              <a:rPr lang="th-TH" sz="2000" dirty="0" err="1">
                <a:latin typeface="Courier New" panose="02070309020205020404" pitchFamily="49" charset="0"/>
              </a:rPr>
              <a:t>ทําให้</a:t>
            </a:r>
            <a:r>
              <a:rPr lang="th-TH" sz="2000" dirty="0">
                <a:latin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UI </a:t>
            </a:r>
            <a:r>
              <a:rPr lang="th-TH" sz="2000" dirty="0">
                <a:latin typeface="Courier New" panose="02070309020205020404" pitchFamily="49" charset="0"/>
              </a:rPr>
              <a:t>มีการเปลี่ยนแปลงตามค่าที่ถูกเปลี่ยนเสมอ วิธีการใช้งาน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State </a:t>
            </a:r>
            <a:r>
              <a:rPr lang="th-TH" sz="2000" dirty="0">
                <a:latin typeface="Courier New" panose="02070309020205020404" pitchFamily="49" charset="0"/>
              </a:rPr>
              <a:t>เริ่มต้นด้วยการ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th-TH" sz="2000" dirty="0">
                <a:latin typeface="Courier New" panose="02070309020205020404" pitchFamily="49" charset="0"/>
              </a:rPr>
              <a:t>ค่า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th-TH" sz="2000" dirty="0">
                <a:latin typeface="Courier New" panose="02070309020205020404" pitchFamily="49" charset="0"/>
              </a:rPr>
              <a:t>ให้กับ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State </a:t>
            </a:r>
            <a:r>
              <a:rPr lang="th-TH" sz="2000" dirty="0">
                <a:latin typeface="Courier New" panose="02070309020205020404" pitchFamily="49" charset="0"/>
              </a:rPr>
              <a:t>ด้วย</a:t>
            </a:r>
            <a:r>
              <a:rPr lang="th-TH" sz="2000" dirty="0" err="1">
                <a:latin typeface="Courier New" panose="02070309020205020404" pitchFamily="49" charset="0"/>
              </a:rPr>
              <a:t>คํา</a:t>
            </a:r>
            <a:r>
              <a:rPr lang="th-TH" sz="2000" dirty="0">
                <a:latin typeface="Courier New" panose="02070309020205020404" pitchFamily="49" charset="0"/>
              </a:rPr>
              <a:t>สั่ง 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{}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สามารถเข้าถึงข้อมูลได้ด้วย</a:t>
            </a:r>
            <a:r>
              <a:rPr lang="th-TH" sz="2000" dirty="0" err="1">
                <a:latin typeface="Courier New" panose="02070309020205020404" pitchFamily="49" charset="0"/>
              </a:rPr>
              <a:t>คํา</a:t>
            </a:r>
            <a:r>
              <a:rPr lang="th-TH" sz="2000" dirty="0">
                <a:latin typeface="Courier New" panose="02070309020205020404" pitchFamily="49" charset="0"/>
              </a:rPr>
              <a:t>สั่ง 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และสามารถ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th-TH" sz="2000" dirty="0">
                <a:latin typeface="Courier New" panose="02070309020205020404" pitchFamily="49" charset="0"/>
              </a:rPr>
              <a:t>หรือแก้ไขข้อมูลได้ด้วย</a:t>
            </a:r>
            <a:r>
              <a:rPr lang="th-TH" sz="2000" dirty="0" err="1">
                <a:latin typeface="Courier New" panose="02070309020205020404" pitchFamily="49" charset="0"/>
              </a:rPr>
              <a:t>คํา</a:t>
            </a:r>
            <a:r>
              <a:rPr lang="th-TH" sz="2000" dirty="0">
                <a:latin typeface="Courier New" panose="02070309020205020404" pitchFamily="49" charset="0"/>
              </a:rPr>
              <a:t>สั่ง 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this.setState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th-TH" sz="2000" dirty="0">
                <a:latin typeface="Courier New" panose="02070309020205020404" pitchFamily="49" charset="0"/>
              </a:rPr>
              <a:t>ดูตัวอย่างด้านล่างครับ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18579-F054-A24C-BB62-8EB42453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8A7C0-88DE-A044-BEE3-F3BC6F28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848" y="2619706"/>
            <a:ext cx="5975017" cy="41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53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F28AF0"/>
          </a:solidFill>
          <a:ln>
            <a:solidFill>
              <a:srgbClr val="F28A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Variable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F28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6DEA12-4C29-9544-8F44-CB2212134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434" y="1237478"/>
            <a:ext cx="10417366" cy="74532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Props </a:t>
            </a:r>
            <a:r>
              <a:rPr lang="th-TH" sz="2000" dirty="0">
                <a:latin typeface="Courier New" panose="02070309020205020404" pitchFamily="49" charset="0"/>
              </a:rPr>
              <a:t>หรือ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properties </a:t>
            </a:r>
            <a:r>
              <a:rPr lang="th-TH" sz="2000" dirty="0">
                <a:latin typeface="Courier New" panose="02070309020205020404" pitchFamily="49" charset="0"/>
              </a:rPr>
              <a:t>จะมีจุดเด่นคือสามารถ ส่งข้อมูลจาก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Component </a:t>
            </a:r>
            <a:r>
              <a:rPr lang="th-TH" sz="2000" dirty="0">
                <a:latin typeface="Courier New" panose="02070309020205020404" pitchFamily="49" charset="0"/>
              </a:rPr>
              <a:t>นึงไปยังอีก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Component </a:t>
            </a:r>
            <a:r>
              <a:rPr lang="th-TH" sz="2000" dirty="0">
                <a:latin typeface="Courier New" panose="02070309020205020404" pitchFamily="49" charset="0"/>
              </a:rPr>
              <a:t>นึงได้ และสามารถส่ง </a:t>
            </a:r>
            <a:r>
              <a:rPr lang="en-US" sz="2000" dirty="0">
                <a:latin typeface="Courier New" panose="02070309020205020404" pitchFamily="49" charset="0"/>
              </a:rPr>
              <a:t>function </a:t>
            </a:r>
            <a:r>
              <a:rPr lang="th-TH" sz="2000" dirty="0">
                <a:latin typeface="Courier New" panose="02070309020205020404" pitchFamily="49" charset="0"/>
              </a:rPr>
              <a:t>ไปได้ด้วย ยกตัวอย่างเช่น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18579-F054-A24C-BB62-8EB42453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74DD8-2752-A146-900E-05EAB4DC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21" y="2518179"/>
            <a:ext cx="6354558" cy="31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634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F28AF0"/>
          </a:solidFill>
          <a:ln>
            <a:solidFill>
              <a:srgbClr val="F28A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Workshop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F28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D36B96-A7F2-4CA5-B009-8C5BC1559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808" y="1395319"/>
            <a:ext cx="9168384" cy="51572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E5691A-977F-3D44-B730-7D451AA43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92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A5C4ABF-308C-0D4E-9C3C-572DA680A378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3635D-861D-8A4D-A25B-8A1465215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9EA769-C51C-CB4F-99B0-E04334FA2B1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151D53-FBAB-2645-8373-8C9C9849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8"/>
            <a:ext cx="10515600" cy="36512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latin typeface="Courier New" panose="02070309020205020404" pitchFamily="49" charset="0"/>
              </a:rPr>
              <a:t>Function </a:t>
            </a:r>
            <a:r>
              <a:rPr lang="th-TH" sz="2000" dirty="0">
                <a:latin typeface="Courier New" panose="02070309020205020404" pitchFamily="49" charset="0"/>
              </a:rPr>
              <a:t>ใน </a:t>
            </a:r>
            <a:r>
              <a:rPr lang="en-US" sz="2000" dirty="0">
                <a:latin typeface="Courier New" panose="02070309020205020404" pitchFamily="49" charset="0"/>
              </a:rPr>
              <a:t>React Native </a:t>
            </a:r>
            <a:r>
              <a:rPr lang="th-TH" sz="2000" dirty="0">
                <a:latin typeface="Courier New" panose="02070309020205020404" pitchFamily="49" charset="0"/>
              </a:rPr>
              <a:t>นั้นมีการประกาศได้ดังนี้</a:t>
            </a:r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B7450A-14F6-5C47-A2F1-8237D6C8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6D88E-2F55-C640-AF23-F2D48BA7DF40}"/>
              </a:ext>
            </a:extLst>
          </p:cNvPr>
          <p:cNvSpPr/>
          <p:nvPr/>
        </p:nvSpPr>
        <p:spPr>
          <a:xfrm>
            <a:off x="1110514" y="1804876"/>
            <a:ext cx="9970971" cy="3754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000" dirty="0">
                <a:latin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Arrow function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th-TH" dirty="0">
                <a:latin typeface="Courier New" panose="02070309020205020404" pitchFamily="49" charset="0"/>
              </a:rPr>
              <a:t>มีความหมายเดียวกันกับ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function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h-TH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h-TH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th-T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การเรียกใช้งาน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this._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176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Workshop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3BBAAA-894F-4AD4-AF50-F37EDBC5A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808" y="1395319"/>
            <a:ext cx="9168384" cy="51572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B503E-0764-6F4C-8150-14AF7BEC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0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92D050"/>
          </a:solidFill>
          <a:ln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Web and backend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B182CBA-3AC3-3B47-813F-FF8DD54C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842" y="1426662"/>
            <a:ext cx="6978316" cy="48737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30A90-A2F2-7A4D-BA3A-34029F5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257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9758C8-0B30-9944-8190-B03AAFA6DB59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Event handle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A836A-8128-F142-BF58-DBC22377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65F98-7FC3-FA4F-9E9A-633D23217AF5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0D1E8C-3FE7-4E4C-A21A-DEC912BAD7C4}"/>
              </a:ext>
            </a:extLst>
          </p:cNvPr>
          <p:cNvSpPr txBox="1">
            <a:spLocks/>
          </p:cNvSpPr>
          <p:nvPr/>
        </p:nvSpPr>
        <p:spPr>
          <a:xfrm>
            <a:off x="838200" y="1237478"/>
            <a:ext cx="10515600" cy="1060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76BD9-AB57-3848-B220-6D197619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80D573-F133-534E-A8BC-E4900BAD7E03}"/>
              </a:ext>
            </a:extLst>
          </p:cNvPr>
          <p:cNvSpPr/>
          <p:nvPr/>
        </p:nvSpPr>
        <p:spPr>
          <a:xfrm>
            <a:off x="990600" y="2171515"/>
            <a:ext cx="9970971" cy="2554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th-TH" sz="2000" dirty="0">
                <a:latin typeface="Courier New" panose="02070309020205020404" pitchFamily="49" charset="0"/>
              </a:rPr>
              <a:t>	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TouchableOpacity</a:t>
            </a:r>
            <a:endParaRPr lang="th-TH" sz="2000" dirty="0">
              <a:latin typeface="Courier New" panose="02070309020205020404" pitchFamily="49" charset="0"/>
            </a:endParaRPr>
          </a:p>
          <a:p>
            <a:pPr algn="just"/>
            <a:r>
              <a:rPr lang="th-TH" sz="2000" dirty="0">
                <a:latin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onPress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={() =&gt; { alert('You tapped the button!'); }}</a:t>
            </a: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&gt;</a:t>
            </a: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&lt;Text&gt;Click Me&lt;/Text&gt;</a:t>
            </a: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TouchableOpacity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th-TH" sz="2000" dirty="0">
              <a:latin typeface="Courier New" panose="02070309020205020404" pitchFamily="49" charset="0"/>
            </a:endParaRPr>
          </a:p>
          <a:p>
            <a:pPr algn="just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F29D21-470A-C541-889F-7E0A4BA7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878"/>
            <a:ext cx="11087501" cy="46779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onPress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ทำงานเมื่อเราทำการกดที่   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component </a:t>
            </a:r>
            <a:r>
              <a:rPr lang="th-TH" sz="2000" dirty="0">
                <a:latin typeface="Courier New" panose="02070309020205020404" pitchFamily="49" charset="0"/>
              </a:rPr>
              <a:t>ที่เราระบบ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onPress</a:t>
            </a:r>
            <a:r>
              <a:rPr lang="th-TH" sz="2000" dirty="0">
                <a:latin typeface="Courier New" panose="02070309020205020404" pitchFamily="49" charset="0"/>
              </a:rPr>
              <a:t> เอาไว้ ส่วนมากนิยมใช้กับ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TouchableOpacity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Button,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TouchableHighlight</a:t>
            </a:r>
            <a:r>
              <a:rPr lang="th-TH" sz="2000" dirty="0">
                <a:latin typeface="Courier New" panose="02070309020205020404" pitchFamily="49" charset="0"/>
              </a:rPr>
              <a:t> สามารถแสดงได้ดังตัวอย่าง</a:t>
            </a:r>
          </a:p>
        </p:txBody>
      </p:sp>
    </p:spTree>
    <p:extLst>
      <p:ext uri="{BB962C8B-B14F-4D97-AF65-F5344CB8AC3E}">
        <p14:creationId xmlns:p14="http://schemas.microsoft.com/office/powerpoint/2010/main" val="622770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9758C8-0B30-9944-8190-B03AAFA6DB59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Event handle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A836A-8128-F142-BF58-DBC22377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65F98-7FC3-FA4F-9E9A-633D23217AF5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0D1E8C-3FE7-4E4C-A21A-DEC912BAD7C4}"/>
              </a:ext>
            </a:extLst>
          </p:cNvPr>
          <p:cNvSpPr txBox="1">
            <a:spLocks/>
          </p:cNvSpPr>
          <p:nvPr/>
        </p:nvSpPr>
        <p:spPr>
          <a:xfrm>
            <a:off x="838200" y="1237478"/>
            <a:ext cx="10515600" cy="1060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76BD9-AB57-3848-B220-6D197619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80D573-F133-534E-A8BC-E4900BAD7E03}"/>
              </a:ext>
            </a:extLst>
          </p:cNvPr>
          <p:cNvSpPr/>
          <p:nvPr/>
        </p:nvSpPr>
        <p:spPr>
          <a:xfrm>
            <a:off x="990600" y="2171515"/>
            <a:ext cx="9970971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th-TH" sz="2000" dirty="0">
                <a:latin typeface="Courier New" panose="02070309020205020404" pitchFamily="49" charset="0"/>
              </a:rPr>
              <a:t>	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TextInput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placeholder="Password” </a:t>
            </a:r>
          </a:p>
          <a:p>
            <a:pPr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value={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this.state.password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onChangeText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={(password) =&gt; {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this.setState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({password }) }}</a:t>
            </a:r>
          </a:p>
          <a:p>
            <a:pPr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algn="just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F29D21-470A-C541-889F-7E0A4BA7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389878"/>
            <a:ext cx="10515600" cy="46779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onChangeText</a:t>
            </a:r>
            <a:r>
              <a:rPr lang="th-TH" sz="2000" b="1" dirty="0">
                <a:latin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</a:rPr>
              <a:t>ที่ถูกเรียกเมื่อข้อความของ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TextInput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h-TH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มีการ</a:t>
            </a:r>
            <a:r>
              <a:rPr lang="th-TH" sz="2000" dirty="0">
                <a:latin typeface="Courier New" panose="02070309020205020404" pitchFamily="49" charset="0"/>
              </a:rPr>
              <a:t>เปลี่ยนแปลงสามารถแสดงได้ดังตัวอย่าง</a:t>
            </a:r>
          </a:p>
        </p:txBody>
      </p:sp>
    </p:spTree>
    <p:extLst>
      <p:ext uri="{BB962C8B-B14F-4D97-AF65-F5344CB8AC3E}">
        <p14:creationId xmlns:p14="http://schemas.microsoft.com/office/powerpoint/2010/main" val="24478235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Workshop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374853F-C44C-485E-82D2-A71D35AF4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808" y="1377389"/>
            <a:ext cx="9168384" cy="51572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1BD9F-A358-5548-9F09-8A4D22E4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94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B76823-D75E-0D44-B2B9-3AE8FDE3EDAD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Web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C52742-0B14-1746-B42F-2398BD6F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2DC24B-DFD2-1447-AA48-3394F6A0DB8B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36D9F6-7F9A-6845-87CD-831A069B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0820C-587E-8445-9B4F-4CD342300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6385"/>
            <a:ext cx="10092778" cy="50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96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B76823-D75E-0D44-B2B9-3AE8FDE3EDAD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Web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C52742-0B14-1746-B42F-2398BD6F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2DC24B-DFD2-1447-AA48-3394F6A0DB8B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A86AEF-3C86-D840-A2C8-C2C08C8E8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478"/>
            <a:ext cx="10515600" cy="32677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th-TH" sz="2000" b="1" dirty="0">
                <a:latin typeface="Courier New" panose="02070309020205020404" pitchFamily="49" charset="0"/>
              </a:rPr>
              <a:t>	ตัวอย่าง </a:t>
            </a:r>
            <a:r>
              <a:rPr lang="en-US" sz="2000" b="1" dirty="0">
                <a:latin typeface="Courier New" panose="02070309020205020404" pitchFamily="49" charset="0"/>
              </a:rPr>
              <a:t>Code web service</a:t>
            </a:r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36D9F6-7F9A-6845-87CD-831A069B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C2343-3D04-4F84-966C-A4F91F3A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08" y="1564256"/>
            <a:ext cx="9168384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591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Workshop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049D5-8F74-ED46-9D9A-3146C757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F6E3F4-8A0B-4305-AFD4-139485FF7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3680" y="1372552"/>
            <a:ext cx="918464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559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7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A54CF-C127-0D4A-9015-B16EAF60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73" y="545990"/>
            <a:ext cx="4234543" cy="42345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-1" y="4875732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Workshop Profile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312000" y="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-1" y="3978000"/>
            <a:ext cx="2880000" cy="2880000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D3C219-161F-0A41-B34B-B73B8202DFC6}"/>
              </a:ext>
            </a:extLst>
          </p:cNvPr>
          <p:cNvSpPr/>
          <p:nvPr/>
        </p:nvSpPr>
        <p:spPr>
          <a:xfrm>
            <a:off x="3101289" y="4774362"/>
            <a:ext cx="21463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React Native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666" y="1010885"/>
            <a:ext cx="1235088" cy="14690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273" y="63583"/>
            <a:ext cx="1038646" cy="12666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983919" y="1653657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9919403" y="662558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" y="5054898"/>
            <a:ext cx="2306416" cy="13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924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Workshop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5B40880-C3E5-4F35-85AE-31C569FD1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808" y="1350496"/>
            <a:ext cx="9168384" cy="51572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788F9-59A9-ED47-A686-E34EB0E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7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Workshop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2BCED1-9644-6B4B-A679-83FAADFC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88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2D1A791-9FD2-4700-ADDA-E8B545710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808" y="1431002"/>
            <a:ext cx="9168384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558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D8FE515-6BBF-AE4E-AA08-F538837FBD5F}"/>
              </a:ext>
            </a:extLst>
          </p:cNvPr>
          <p:cNvSpPr txBox="1">
            <a:spLocks/>
          </p:cNvSpPr>
          <p:nvPr/>
        </p:nvSpPr>
        <p:spPr>
          <a:xfrm>
            <a:off x="936434" y="-11016"/>
            <a:ext cx="11255566" cy="1060794"/>
          </a:xfrm>
          <a:prstGeom prst="rect">
            <a:avLst/>
          </a:prstGeom>
          <a:solidFill>
            <a:srgbClr val="1487C4"/>
          </a:solidFill>
          <a:ln>
            <a:solidFill>
              <a:srgbClr val="1487C4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- Workshop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6936-BADE-D74E-9825-A015E1D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B745D-5979-D24F-B013-6188682D35BC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148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FB034-964A-5446-BBF5-F894F7F8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89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E52BB05-C927-4F4B-B080-06D1599C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808" y="1381696"/>
            <a:ext cx="9168384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3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3A6C-86E2-E249-991E-926E213F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34" y="-11016"/>
            <a:ext cx="11255566" cy="1060794"/>
          </a:xfrm>
          <a:solidFill>
            <a:srgbClr val="92D050"/>
          </a:solidFill>
          <a:ln>
            <a:solidFill>
              <a:srgbClr val="92D05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 Native – Web and backend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BFA7A-377B-6C45-8DC4-32FB194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" y="155560"/>
            <a:ext cx="750955" cy="750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2623-3805-2240-A20B-B3AE63C0EF36}"/>
              </a:ext>
            </a:extLst>
          </p:cNvPr>
          <p:cNvCxnSpPr>
            <a:cxnSpLocks/>
          </p:cNvCxnSpPr>
          <p:nvPr/>
        </p:nvCxnSpPr>
        <p:spPr>
          <a:xfrm>
            <a:off x="0" y="1060795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8CDF638-4602-4C45-B27E-90FF41EC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2" y="1817161"/>
            <a:ext cx="5478115" cy="3787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5565A5-D106-6644-A0EB-A42F2F20F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162" y="1816757"/>
            <a:ext cx="5478116" cy="37879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9BD21-869C-094F-B9AF-04CF5C84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87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7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0" y="1745424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 1 - End </a:t>
            </a:r>
            <a:r>
              <a:rPr lang="en-US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>
            <a:off x="9851136" y="0"/>
            <a:ext cx="2340864" cy="2340864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>
            <a:off x="0" y="4517136"/>
            <a:ext cx="2340864" cy="2340864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1E449-AFB0-8D49-957F-56DF482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88CE-920F-C44B-BE57-1BC6612C4A0B}" type="slidenum">
              <a:rPr lang="en-US" smtClean="0"/>
              <a:t>90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B4858F-4AE5-4543-8FE8-58F77459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89" y="125797"/>
            <a:ext cx="1038646" cy="12666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5082E-47C7-E54D-BE6E-42742ED03864}"/>
              </a:ext>
            </a:extLst>
          </p:cNvPr>
          <p:cNvSpPr/>
          <p:nvPr/>
        </p:nvSpPr>
        <p:spPr>
          <a:xfrm>
            <a:off x="10780719" y="724772"/>
            <a:ext cx="1090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IOS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3155C-3453-2441-A11E-E8ABB9B6D3AC}"/>
              </a:ext>
            </a:extLst>
          </p:cNvPr>
          <p:cNvSpPr/>
          <p:nvPr/>
        </p:nvSpPr>
        <p:spPr>
          <a:xfrm>
            <a:off x="0" y="320709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 we code 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program, We coach people</a:t>
            </a:r>
            <a:r>
              <a:rPr lang="en-US" sz="3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359171"/>
            <a:ext cx="1991978" cy="1179741"/>
          </a:xfrm>
          <a:prstGeom prst="rect">
            <a:avLst/>
          </a:prstGeom>
        </p:spPr>
      </p:pic>
      <p:sp>
        <p:nvSpPr>
          <p:cNvPr id="25" name="Pie 13">
            <a:extLst>
              <a:ext uri="{FF2B5EF4-FFF2-40B4-BE49-F238E27FC236}">
                <a16:creationId xmlns:a16="http://schemas.microsoft.com/office/drawing/2014/main" id="{EFD4FAC0-B9E3-5240-A66D-1E88BDCE919E}"/>
              </a:ext>
            </a:extLst>
          </p:cNvPr>
          <p:cNvSpPr/>
          <p:nvPr/>
        </p:nvSpPr>
        <p:spPr>
          <a:xfrm rot="10800000" flipV="1">
            <a:off x="0" y="0"/>
            <a:ext cx="2340864" cy="2339264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A54CF-C127-0D4A-9015-B16EAF60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97"/>
            <a:ext cx="1619627" cy="1619627"/>
          </a:xfrm>
          <a:prstGeom prst="rect">
            <a:avLst/>
          </a:prstGeom>
        </p:spPr>
      </p:pic>
      <p:sp>
        <p:nvSpPr>
          <p:cNvPr id="26" name="Pie 13">
            <a:extLst>
              <a:ext uri="{FF2B5EF4-FFF2-40B4-BE49-F238E27FC236}">
                <a16:creationId xmlns:a16="http://schemas.microsoft.com/office/drawing/2014/main" id="{755B5FC6-1D7C-A241-A1EF-5A8174B1C8D2}"/>
              </a:ext>
            </a:extLst>
          </p:cNvPr>
          <p:cNvSpPr/>
          <p:nvPr/>
        </p:nvSpPr>
        <p:spPr>
          <a:xfrm flipV="1">
            <a:off x="9851136" y="4517136"/>
            <a:ext cx="2340864" cy="2340864"/>
          </a:xfrm>
          <a:custGeom>
            <a:avLst/>
            <a:gdLst>
              <a:gd name="connsiteX0" fmla="*/ 914400 w 914400"/>
              <a:gd name="connsiteY0" fmla="*/ 457200 h 914400"/>
              <a:gd name="connsiteX1" fmla="*/ 457200 w 914400"/>
              <a:gd name="connsiteY1" fmla="*/ 914400 h 914400"/>
              <a:gd name="connsiteX2" fmla="*/ 0 w 914400"/>
              <a:gd name="connsiteY2" fmla="*/ 457200 h 914400"/>
              <a:gd name="connsiteX3" fmla="*/ 457200 w 914400"/>
              <a:gd name="connsiteY3" fmla="*/ 0 h 914400"/>
              <a:gd name="connsiteX4" fmla="*/ 457200 w 914400"/>
              <a:gd name="connsiteY4" fmla="*/ 457200 h 914400"/>
              <a:gd name="connsiteX5" fmla="*/ 914400 w 914400"/>
              <a:gd name="connsiteY5" fmla="*/ 457200 h 914400"/>
              <a:gd name="connsiteX0" fmla="*/ 457200 w 457200"/>
              <a:gd name="connsiteY0" fmla="*/ 45720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  <a:gd name="connsiteX4" fmla="*/ 457200 w 457200"/>
              <a:gd name="connsiteY4" fmla="*/ 457200 h 914400"/>
              <a:gd name="connsiteX0" fmla="*/ 457200 w 457200"/>
              <a:gd name="connsiteY0" fmla="*/ 57150 h 514350"/>
              <a:gd name="connsiteX1" fmla="*/ 457200 w 457200"/>
              <a:gd name="connsiteY1" fmla="*/ 514350 h 514350"/>
              <a:gd name="connsiteX2" fmla="*/ 0 w 457200"/>
              <a:gd name="connsiteY2" fmla="*/ 57150 h 514350"/>
              <a:gd name="connsiteX3" fmla="*/ 457200 w 457200"/>
              <a:gd name="connsiteY3" fmla="*/ 57150 h 514350"/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cubicBezTo>
                  <a:pt x="204695" y="457200"/>
                  <a:pt x="0" y="252505"/>
                  <a:pt x="0" y="0"/>
                </a:cubicBezTo>
                <a:lnTo>
                  <a:pt x="457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D4E6D5-7918-544F-8CCE-29C14F1D2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466" y="5219420"/>
            <a:ext cx="1235088" cy="14690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F58C5A-B5EE-C245-81EA-1B49FB331588}"/>
              </a:ext>
            </a:extLst>
          </p:cNvPr>
          <p:cNvSpPr/>
          <p:nvPr/>
        </p:nvSpPr>
        <p:spPr>
          <a:xfrm>
            <a:off x="10780719" y="5862192"/>
            <a:ext cx="960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463939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1577</Words>
  <Application>Microsoft Office PowerPoint</Application>
  <PresentationFormat>Widescreen</PresentationFormat>
  <Paragraphs>405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Angsana New</vt:lpstr>
      <vt:lpstr>Arial</vt:lpstr>
      <vt:lpstr>Calibri</vt:lpstr>
      <vt:lpstr>Calibri Light</vt:lpstr>
      <vt:lpstr>Cordia New</vt:lpstr>
      <vt:lpstr>Courier New</vt:lpstr>
      <vt:lpstr>Kanit</vt:lpstr>
      <vt:lpstr>Verdana</vt:lpstr>
      <vt:lpstr>Office Theme</vt:lpstr>
      <vt:lpstr>PowerPoint Presentation</vt:lpstr>
      <vt:lpstr>React Native – Mobile Goal</vt:lpstr>
      <vt:lpstr>React Native – Mobile Goal</vt:lpstr>
      <vt:lpstr>React Native – Mobile Goal</vt:lpstr>
      <vt:lpstr>React Native – Web and backend Goal</vt:lpstr>
      <vt:lpstr>React Native – Web and backend Goal</vt:lpstr>
      <vt:lpstr>React Native – Web and backend Goal</vt:lpstr>
      <vt:lpstr>React Native – Web and backend Goal</vt:lpstr>
      <vt:lpstr>React Native – Web and backend Goal</vt:lpstr>
      <vt:lpstr>React Native – Web and backend Goal</vt:lpstr>
      <vt:lpstr>React Native – Web and backend Goal</vt:lpstr>
      <vt:lpstr>React Native - Introduction</vt:lpstr>
      <vt:lpstr>React Native - Introduction</vt:lpstr>
      <vt:lpstr>React Native - Introduction</vt:lpstr>
      <vt:lpstr>PowerPoint Presentation</vt:lpstr>
      <vt:lpstr>PowerPoint Presentation</vt:lpstr>
      <vt:lpstr>PowerPoint Presentation</vt:lpstr>
      <vt:lpstr>PowerPoint Presentation</vt:lpstr>
      <vt:lpstr>React Native -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node.js </vt:lpstr>
      <vt:lpstr>Install node.js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WARAYUT TAEKRATHOK</cp:lastModifiedBy>
  <cp:revision>191</cp:revision>
  <dcterms:created xsi:type="dcterms:W3CDTF">2020-01-08T04:21:36Z</dcterms:created>
  <dcterms:modified xsi:type="dcterms:W3CDTF">2020-01-17T03:59:41Z</dcterms:modified>
</cp:coreProperties>
</file>